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73"/>
  </p:notesMasterIdLst>
  <p:handoutMasterIdLst>
    <p:handoutMasterId r:id="rId74"/>
  </p:handoutMasterIdLst>
  <p:sldIdLst>
    <p:sldId id="389" r:id="rId3"/>
    <p:sldId id="297" r:id="rId4"/>
    <p:sldId id="299" r:id="rId5"/>
    <p:sldId id="298" r:id="rId6"/>
    <p:sldId id="300" r:id="rId7"/>
    <p:sldId id="301" r:id="rId8"/>
    <p:sldId id="257" r:id="rId9"/>
    <p:sldId id="303" r:id="rId10"/>
    <p:sldId id="304" r:id="rId11"/>
    <p:sldId id="302" r:id="rId12"/>
    <p:sldId id="307" r:id="rId13"/>
    <p:sldId id="306" r:id="rId14"/>
    <p:sldId id="309" r:id="rId15"/>
    <p:sldId id="310" r:id="rId16"/>
    <p:sldId id="311" r:id="rId17"/>
    <p:sldId id="346" r:id="rId18"/>
    <p:sldId id="313" r:id="rId19"/>
    <p:sldId id="315" r:id="rId20"/>
    <p:sldId id="317" r:id="rId21"/>
    <p:sldId id="316" r:id="rId22"/>
    <p:sldId id="319" r:id="rId23"/>
    <p:sldId id="318" r:id="rId24"/>
    <p:sldId id="321" r:id="rId25"/>
    <p:sldId id="322" r:id="rId26"/>
    <p:sldId id="324" r:id="rId27"/>
    <p:sldId id="325" r:id="rId28"/>
    <p:sldId id="327" r:id="rId29"/>
    <p:sldId id="331" r:id="rId30"/>
    <p:sldId id="329" r:id="rId31"/>
    <p:sldId id="392" r:id="rId32"/>
    <p:sldId id="377" r:id="rId33"/>
    <p:sldId id="333" r:id="rId34"/>
    <p:sldId id="332" r:id="rId35"/>
    <p:sldId id="312" r:id="rId36"/>
    <p:sldId id="334" r:id="rId37"/>
    <p:sldId id="338" r:id="rId38"/>
    <p:sldId id="341" r:id="rId39"/>
    <p:sldId id="344" r:id="rId40"/>
    <p:sldId id="356" r:id="rId41"/>
    <p:sldId id="354" r:id="rId42"/>
    <p:sldId id="373" r:id="rId43"/>
    <p:sldId id="374" r:id="rId44"/>
    <p:sldId id="375" r:id="rId45"/>
    <p:sldId id="376" r:id="rId46"/>
    <p:sldId id="358" r:id="rId47"/>
    <p:sldId id="361" r:id="rId48"/>
    <p:sldId id="360" r:id="rId49"/>
    <p:sldId id="363" r:id="rId50"/>
    <p:sldId id="364" r:id="rId51"/>
    <p:sldId id="365" r:id="rId52"/>
    <p:sldId id="367" r:id="rId53"/>
    <p:sldId id="368" r:id="rId54"/>
    <p:sldId id="371" r:id="rId55"/>
    <p:sldId id="370" r:id="rId56"/>
    <p:sldId id="372" r:id="rId57"/>
    <p:sldId id="348" r:id="rId58"/>
    <p:sldId id="345" r:id="rId59"/>
    <p:sldId id="349" r:id="rId60"/>
    <p:sldId id="352" r:id="rId61"/>
    <p:sldId id="353" r:id="rId62"/>
    <p:sldId id="378" r:id="rId63"/>
    <p:sldId id="380" r:id="rId64"/>
    <p:sldId id="379" r:id="rId65"/>
    <p:sldId id="383" r:id="rId66"/>
    <p:sldId id="384" r:id="rId67"/>
    <p:sldId id="382" r:id="rId68"/>
    <p:sldId id="385" r:id="rId69"/>
    <p:sldId id="386" r:id="rId70"/>
    <p:sldId id="305" r:id="rId71"/>
    <p:sldId id="391" r:id="rId72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98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404"/>
    <a:srgbClr val="EC5300"/>
    <a:srgbClr val="F06420"/>
    <a:srgbClr val="ED5301"/>
    <a:srgbClr val="FF5D00"/>
    <a:srgbClr val="DB4F03"/>
    <a:srgbClr val="B51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2"/>
    <p:restoredTop sz="75758"/>
  </p:normalViewPr>
  <p:slideViewPr>
    <p:cSldViewPr showGuides="1">
      <p:cViewPr>
        <p:scale>
          <a:sx n="100" d="100"/>
          <a:sy n="100" d="100"/>
        </p:scale>
        <p:origin x="384" y="384"/>
      </p:cViewPr>
      <p:guideLst>
        <p:guide orient="horz" pos="1698"/>
        <p:guide pos="2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日常中，我们应用比较多的就是</a:t>
            </a:r>
            <a:r>
              <a:rPr kumimoji="1" lang="en-US" altLang="zh-CN" dirty="0"/>
              <a:t>git checkout &lt;branch-name&gt;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git checkout –b &lt;branch-name&gt;</a:t>
            </a:r>
            <a:br>
              <a:rPr kumimoji="1" lang="en-US" altLang="zh-Hans" dirty="0"/>
            </a:br>
            <a:br>
              <a:rPr kumimoji="1" lang="en-US" altLang="zh-Hans" dirty="0"/>
            </a:br>
            <a:r>
              <a:rPr kumimoji="1" lang="en-US" altLang="zh-Hans" dirty="0"/>
              <a:t>git checkout &lt;commit-id&gt; //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切换到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commit-id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的版本代码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-f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撤销当前工作区、暂存区所有文件的改动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-- . //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仅撤销当前工作区所有文件改动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master --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text.txt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取出</a:t>
            </a:r>
            <a:r>
              <a:rPr lang="en-US" altLang="zh-Han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test.txt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分支的版本代码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0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Git reset </a:t>
            </a:r>
            <a:r>
              <a:rPr kumimoji="1" lang="zh-CN" altLang="en-US" dirty="0"/>
              <a:t>回退版本</a:t>
            </a:r>
            <a:br>
              <a:rPr kumimoji="1" lang="en-US" altLang="zh-CN" dirty="0"/>
            </a:br>
            <a:r>
              <a:rPr kumimoji="1" lang="en-US" altLang="zh-CN" dirty="0"/>
              <a:t>git reset –hard // </a:t>
            </a:r>
            <a:r>
              <a:rPr kumimoji="1" lang="zh-CN" altLang="en-US" dirty="0"/>
              <a:t>彻底撤回，撤回</a:t>
            </a:r>
            <a:r>
              <a:rPr kumimoji="1" lang="en-US" altLang="zh-CN" dirty="0"/>
              <a:t>commit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暂存区、工作区信息</a:t>
            </a:r>
            <a:br>
              <a:rPr kumimoji="1" lang="en-US" altLang="zh-Hans" dirty="0"/>
            </a:br>
            <a:r>
              <a:rPr kumimoji="1" lang="en-US" altLang="zh-Hans" dirty="0"/>
              <a:t>git reset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//</a:t>
            </a:r>
            <a:r>
              <a:rPr kumimoji="1" lang="zh-Hans" altLang="en-US" dirty="0"/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与暂存区信息，不撤回工作区信息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reset --soft</a:t>
            </a:r>
            <a:r>
              <a:rPr kumimoji="1"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kumimoji="1"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撤回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信息，不撤回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暂存区、工作区信息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diff 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文件三个区域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差异比较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diff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比较工作区与暂存区的差异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 –cached //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比较暂存区与版本库之间的差异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diff head //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比较工作区与版本库之间的差异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41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9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最初时参与者修改的代码都提交给</a:t>
            </a:r>
            <a:r>
              <a:rPr kumimoji="1" lang="en-US" altLang="zh-CN" dirty="0"/>
              <a:t>LINUX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由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手动保存与归档。</a:t>
            </a:r>
            <a:br>
              <a:rPr kumimoji="1" lang="en-US" altLang="zh-CN" dirty="0"/>
            </a:br>
            <a:r>
              <a:rPr kumimoji="1" lang="zh-CN" altLang="en-US" dirty="0"/>
              <a:t>知道</a:t>
            </a:r>
            <a:r>
              <a:rPr kumimoji="1" lang="en-US" altLang="zh-CN" dirty="0"/>
              <a:t>2</a:t>
            </a:r>
            <a:r>
              <a:rPr kumimoji="1" lang="en-US" altLang="zh-Hans" dirty="0"/>
              <a:t>002</a:t>
            </a:r>
            <a:r>
              <a:rPr kumimoji="1" lang="zh-CN" altLang="en-US" dirty="0"/>
              <a:t>年，项目组启用了</a:t>
            </a:r>
            <a:r>
              <a:rPr kumimoji="1" lang="en-US" altLang="zh-CN" dirty="0" err="1"/>
              <a:t>BitKeeper</a:t>
            </a:r>
            <a:r>
              <a:rPr kumimoji="1" lang="zh-CN" altLang="en-US" dirty="0"/>
              <a:t>（商用软件），</a:t>
            </a:r>
            <a:r>
              <a:rPr kumimoji="1" lang="en-US" altLang="zh-CN" dirty="0" err="1"/>
              <a:t>BitKeeper</a:t>
            </a:r>
            <a:r>
              <a:rPr kumimoji="1" lang="zh-CN" altLang="en-US" dirty="0"/>
              <a:t>秉着人道主义免费给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项目组使用</a:t>
            </a:r>
            <a:endParaRPr kumimoji="1" lang="en-US" altLang="zh-CN" dirty="0"/>
          </a:p>
          <a:p>
            <a:r>
              <a:rPr kumimoji="1" lang="zh-CN" altLang="en-US" dirty="0"/>
              <a:t>后来社区大佬尝试破解</a:t>
            </a:r>
            <a:r>
              <a:rPr kumimoji="1" lang="en-US" altLang="zh-CN" dirty="0" err="1"/>
              <a:t>BitKeeper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被发现后，</a:t>
            </a:r>
            <a:r>
              <a:rPr kumimoji="1" lang="en-US" altLang="zh-CN" dirty="0" err="1"/>
              <a:t>BitKeeper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解除了合作关系</a:t>
            </a:r>
            <a:endParaRPr kumimoji="1" lang="en-US" altLang="zh-CN" dirty="0"/>
          </a:p>
          <a:p>
            <a:r>
              <a:rPr kumimoji="1" lang="zh-CN" altLang="en-US" dirty="0"/>
              <a:t>于是，</a:t>
            </a:r>
            <a:r>
              <a:rPr lang="e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Linus</a:t>
            </a:r>
            <a:r>
              <a:rPr lang="zh-CN" altLang="e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周的时间用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写下了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5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分布式版本控制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版本控制：版本控制系统是一种记录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个文件内容变化，以便将来查阅特定版本修订情况的系统。</a:t>
            </a: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分布式相对集中式来说，没有中央服务器，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每个人的电脑上都是一个完整的版本库（可以称为本地仓库）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工作不需要联网，避免了单点故障。服务器发生故障，事后都可以用任何一个镜像出来的本地仓库恢复</a:t>
            </a:r>
          </a:p>
        </p:txBody>
      </p:sp>
    </p:spTree>
    <p:extLst>
      <p:ext uri="{BB962C8B-B14F-4D97-AF65-F5344CB8AC3E}">
        <p14:creationId xmlns:p14="http://schemas.microsoft.com/office/powerpoint/2010/main" val="413309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1600" b="1" dirty="0"/>
              <a:t>1</a:t>
            </a:r>
            <a:r>
              <a:rPr kumimoji="1" lang="en-US" altLang="zh-CN" sz="1600" b="1" dirty="0"/>
              <a:t>.</a:t>
            </a:r>
            <a:r>
              <a:rPr lang="en" altLang="zh-CN" sz="16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 Git</a:t>
            </a:r>
            <a:r>
              <a:rPr lang="zh-CN" altLang="en" sz="16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为啥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是全量快照存储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 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而非增量存储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  <a:endParaRPr kumimoji="1" lang="en-US" altLang="zh-CN" sz="1600" b="1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做了取舍，以空间换时间，把复杂度从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降为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全量快照存储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diff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两次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commit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复杂度，获取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节点下的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object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再把对应文件取出来做对比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增量存储：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diff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两次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commit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复杂度，去到每个文件第一个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叠加之后的变更记录，才能做对比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Han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 Blob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对象的</a:t>
            </a:r>
            <a:r>
              <a:rPr lang="en" altLang="zh-CN" sz="16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hash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值为啥不保存文件名信息？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假如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把文件名信息存放在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blob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对象中，我们仅仅修改文件名，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会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全量快照创建一份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blob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对象，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但是文件名储存在</a:t>
            </a:r>
            <a:r>
              <a:rPr lang="en-US" altLang="zh-CN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tree objects</a:t>
            </a:r>
            <a:r>
              <a:rPr lang="zh-Hans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，</a:t>
            </a:r>
            <a:r>
              <a:rPr lang="en-US" altLang="zh-Han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git</a:t>
            </a: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只要新建一份</a:t>
            </a:r>
            <a:r>
              <a:rPr lang="en-US" altLang="zh-CN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tree</a:t>
            </a: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对象</a:t>
            </a:r>
            <a:r>
              <a:rPr lang="zh-Hans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。</a:t>
            </a:r>
            <a:br>
              <a:rPr lang="en-US" altLang="zh-Han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</a:b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大部分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blob</a:t>
            </a:r>
            <a:r>
              <a:rPr lang="zh-Hans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对象要比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tree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对象大很多，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blob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记录是文件内容，而</a:t>
            </a:r>
            <a:r>
              <a:rPr lang="en-US" altLang="zh-CN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tree</a:t>
            </a:r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对象只记录了文件同层信息。</a:t>
            </a:r>
            <a:endParaRPr lang="en-US" altLang="zh-CN" sz="1200" kern="1200" dirty="0">
              <a:solidFill>
                <a:schemeClr val="bg2">
                  <a:lumMod val="25000"/>
                </a:schemeClr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</a:br>
            <a:r>
              <a:rPr lang="en-US" altLang="zh-Hans" sz="1600" b="1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3.</a:t>
            </a:r>
            <a:r>
              <a:rPr lang="zh-Hans" altLang="en-US" sz="1600" b="1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lang="en-US" altLang="zh-Hans" sz="1600" b="1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Git</a:t>
            </a:r>
            <a:r>
              <a:rPr lang="zh-CN" altLang="en-US" sz="1600" b="1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怎么保证历史记录不可篡改？</a:t>
            </a:r>
            <a:endParaRPr lang="en-US" altLang="zh-CN" sz="1600" b="1" kern="1200" dirty="0">
              <a:solidFill>
                <a:schemeClr val="bg2">
                  <a:lumMod val="25000"/>
                </a:schemeClr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Git</a:t>
            </a: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和区块链的数据结构非常相似，都是基于哈希式和分布式，</a:t>
            </a:r>
            <a:br>
              <a:rPr lang="en-US" altLang="zh-CN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</a:b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一个文件改动，都应的</a:t>
            </a:r>
            <a:r>
              <a:rPr lang="en-US" altLang="zh-CN" sz="12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objject</a:t>
            </a:r>
            <a:r>
              <a:rPr lang="zh-Hans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、</a:t>
            </a:r>
            <a:r>
              <a:rPr lang="en-US" altLang="zh-Han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tree</a:t>
            </a:r>
            <a:r>
              <a:rPr lang="zh-Hans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、</a:t>
            </a:r>
            <a:r>
              <a:rPr lang="en-US" altLang="zh-Han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bg2">
                    <a:lumMod val="2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都会改变。可以进行追溯</a:t>
            </a:r>
            <a:endParaRPr lang="en-US" altLang="zh-CN" sz="1200" kern="1200" dirty="0">
              <a:solidFill>
                <a:schemeClr val="bg2">
                  <a:lumMod val="25000"/>
                </a:schemeClr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bg2">
                  <a:lumMod val="25000"/>
                </a:schemeClr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3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97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4181475"/>
            <a:ext cx="9144000" cy="963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pic>
        <p:nvPicPr>
          <p:cNvPr id="4100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1213" y="2128838"/>
            <a:ext cx="2546350" cy="2039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0221" y="2051034"/>
            <a:ext cx="4830437" cy="860764"/>
          </a:xfrm>
        </p:spPr>
        <p:txBody>
          <a:bodyPr anchor="t"/>
          <a:lstStyle>
            <a:lvl1pPr algn="l">
              <a:defRPr sz="3375" b="1"/>
            </a:lvl1pPr>
          </a:lstStyle>
          <a:p>
            <a:pPr fontAlgn="auto"/>
            <a:r>
              <a:rPr lang="zh-CN" altLang="en-US" sz="3375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0221" y="2930072"/>
            <a:ext cx="4830437" cy="313094"/>
          </a:xfrm>
        </p:spPr>
        <p:txBody>
          <a:bodyPr>
            <a:normAutofit/>
          </a:bodyPr>
          <a:lstStyle>
            <a:lvl1pPr marL="0" indent="0" algn="l">
              <a:buNone/>
              <a:defRPr sz="79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auto"/>
            <a:r>
              <a:rPr lang="zh-CN" altLang="en-US" sz="79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885E2AA-F0F3-4CCE-84AF-019E5CBEDDD1}" type="datetimeFigureOut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A0014383-025F-4889-B26A-A5749CCC0423}" type="slidenum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730"/>
            <a:ext cx="7886700" cy="4169958"/>
          </a:xfrm>
        </p:spPr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763713"/>
            <a:ext cx="9144000" cy="161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905000" y="1320800"/>
            <a:ext cx="5334000" cy="2503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</a:pPr>
            <a:endParaRPr lang="zh-CN" altLang="en-US" sz="3375" strike="noStrike" noProof="1">
              <a:solidFill>
                <a:srgbClr val="262626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04999" y="2075026"/>
            <a:ext cx="5334001" cy="994346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375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z="3375"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4179888"/>
            <a:ext cx="9144000" cy="963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7172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1213" y="2128838"/>
            <a:ext cx="2546350" cy="2039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0221" y="2050929"/>
            <a:ext cx="4830437" cy="860719"/>
          </a:xfrm>
        </p:spPr>
        <p:txBody>
          <a:bodyPr anchor="t"/>
          <a:lstStyle>
            <a:lvl1pPr algn="l">
              <a:defRPr sz="4500" b="1"/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0221" y="2929921"/>
            <a:ext cx="4830437" cy="313077"/>
          </a:xfrm>
        </p:spPr>
        <p:txBody>
          <a:bodyPr>
            <a:normAutofit/>
          </a:bodyPr>
          <a:lstStyle>
            <a:lvl1pPr marL="0" indent="0" algn="l">
              <a:buNone/>
              <a:defRPr sz="10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pPr fontAlgn="auto"/>
            <a:r>
              <a:rPr lang="zh-CN" altLang="en-US" sz="10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885E2AA-F0F3-4CCE-84AF-019E5CBEDDD1}" type="datetimeFigureOut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A0014383-025F-4889-B26A-A5749CCC0423}" type="slidenum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 rot="5400000" flipH="1">
            <a:off x="3981450" y="-19050"/>
            <a:ext cx="1181100" cy="9144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8" name="任意多边形: 形状 4"/>
          <p:cNvSpPr/>
          <p:nvPr>
            <p:custDataLst>
              <p:tags r:id="rId2"/>
            </p:custDataLst>
          </p:nvPr>
        </p:nvSpPr>
        <p:spPr>
          <a:xfrm rot="16200000">
            <a:off x="3981450" y="-19050"/>
            <a:ext cx="1181100" cy="9144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43025" y="1374775"/>
            <a:ext cx="6467475" cy="21097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4094163" y="900113"/>
            <a:ext cx="982663" cy="9826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1" name="Shape 3598"/>
          <p:cNvSpPr/>
          <p:nvPr>
            <p:custDataLst>
              <p:tags r:id="rId5"/>
            </p:custDataLst>
          </p:nvPr>
        </p:nvSpPr>
        <p:spPr>
          <a:xfrm>
            <a:off x="4316413" y="1122363"/>
            <a:ext cx="538163" cy="536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1199" y="2819846"/>
            <a:ext cx="5181601" cy="49146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13954AF2-503E-426F-8740-22E56E371511}" type="datetimeFigureOut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9F847256-E239-4B61-8876-51653AA1E2CB}" type="slidenum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388"/>
            <a:ext cx="3886200" cy="3263906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388"/>
            <a:ext cx="3886200" cy="3263906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163252"/>
            <a:ext cx="7886700" cy="99429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24153"/>
            <a:ext cx="3868340" cy="618010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038"/>
            <a:ext cx="3868340" cy="2763782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24153"/>
            <a:ext cx="3887391" cy="618010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038"/>
            <a:ext cx="3887391" cy="2763782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342942"/>
            <a:ext cx="3123900" cy="1200298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342942"/>
            <a:ext cx="4627800" cy="40532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1543241"/>
            <a:ext cx="3123900" cy="285904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74231" y="273878"/>
            <a:ext cx="641119" cy="4359417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78"/>
            <a:ext cx="7170767" cy="4359417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708"/>
            <a:ext cx="7886700" cy="416974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763713"/>
            <a:ext cx="9144000" cy="16160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905000" y="1320800"/>
            <a:ext cx="5334000" cy="2503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</a:pPr>
            <a:endParaRPr lang="zh-CN" altLang="en-US" sz="4500" strike="noStrike" noProof="1">
              <a:solidFill>
                <a:srgbClr val="262626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04999" y="2074920"/>
            <a:ext cx="5334001" cy="99429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 rot="5400000" flipH="1">
            <a:off x="3981450" y="-19050"/>
            <a:ext cx="1181100" cy="9147175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8" name="任意多边形: 形状 4"/>
          <p:cNvSpPr/>
          <p:nvPr>
            <p:custDataLst>
              <p:tags r:id="rId2"/>
            </p:custDataLst>
          </p:nvPr>
        </p:nvSpPr>
        <p:spPr>
          <a:xfrm rot="16200000">
            <a:off x="3981450" y="-19050"/>
            <a:ext cx="1181100" cy="9147175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43025" y="1374775"/>
            <a:ext cx="6467475" cy="21097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4094163" y="900113"/>
            <a:ext cx="982663" cy="9826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1" name="Shape 3598"/>
          <p:cNvSpPr/>
          <p:nvPr>
            <p:custDataLst>
              <p:tags r:id="rId5"/>
            </p:custDataLst>
          </p:nvPr>
        </p:nvSpPr>
        <p:spPr>
          <a:xfrm>
            <a:off x="4316413" y="1122363"/>
            <a:ext cx="538163" cy="53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1434" tIns="21434" rIns="21434" bIns="2143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015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1199" y="2819991"/>
            <a:ext cx="5181601" cy="491486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79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79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13954AF2-503E-426F-8740-22E56E371511}" type="datetimeFigureOut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9F847256-E239-4B61-8876-51653AA1E2CB}" type="slidenum">
              <a:rPr lang="zh-CN" altLang="en-US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163261"/>
            <a:ext cx="7886700" cy="994346"/>
          </a:xfrm>
        </p:spPr>
        <p:txBody>
          <a:bodyPr/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24216"/>
            <a:ext cx="3868340" cy="618042"/>
          </a:xfrm>
        </p:spPr>
        <p:txBody>
          <a:bodyPr anchor="b">
            <a:normAutofit/>
          </a:bodyPr>
          <a:lstStyle>
            <a:lvl1pPr marL="0" indent="0">
              <a:buNone/>
              <a:defRPr sz="1575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 fontAlgn="auto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24216"/>
            <a:ext cx="3887391" cy="618042"/>
          </a:xfrm>
        </p:spPr>
        <p:txBody>
          <a:bodyPr anchor="b">
            <a:normAutofit/>
          </a:bodyPr>
          <a:lstStyle>
            <a:lvl1pPr marL="0" indent="0">
              <a:buNone/>
              <a:defRPr sz="1575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 fontAlgn="auto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342960"/>
            <a:ext cx="3123900" cy="1200360"/>
          </a:xfrm>
        </p:spPr>
        <p:txBody>
          <a:bodyPr anchor="t" anchorCtr="0">
            <a:normAutofit/>
          </a:bodyPr>
          <a:lstStyle>
            <a:lvl1pPr>
              <a:defRPr sz="2025"/>
            </a:lvl1pPr>
          </a:lstStyle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342960"/>
            <a:ext cx="4627800" cy="405340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1543320"/>
            <a:ext cx="3123900" cy="2859191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auto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74231" y="273892"/>
            <a:ext cx="641119" cy="4359641"/>
          </a:xfrm>
        </p:spPr>
        <p:txBody>
          <a:bodyPr vert="eaVert"/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7170767" cy="4359641"/>
          </a:xfrm>
        </p:spPr>
        <p:txBody>
          <a:bodyPr vert="eaVert"/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2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2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r>
              <a:rPr lang="zh-CN" altLang="en-US" sz="202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125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15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15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1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13954AF2-503E-426F-8740-22E56E371511}" type="datetimeFigureOut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9F847256-E239-4B61-8876-51653AA1E2CB}" type="slidenum">
              <a:rPr lang="zh-CN" altLang="en-US" sz="675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l" defTabSz="514350" rtl="0" eaLnBrk="1" latinLnBrk="0" hangingPunct="1">
        <a:lnSpc>
          <a:spcPct val="120000"/>
        </a:lnSpc>
        <a:spcBef>
          <a:spcPct val="0"/>
        </a:spcBef>
        <a:buNone/>
        <a:defRPr sz="20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905" algn="l" defTabSz="514350" rtl="0" eaLnBrk="1" latinLnBrk="0" hangingPunct="1">
        <a:lnSpc>
          <a:spcPct val="120000"/>
        </a:lnSpc>
        <a:spcBef>
          <a:spcPct val="113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905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9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905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905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905" algn="l" defTabSz="514350" rtl="0" eaLnBrk="1" latinLnBrk="0" hangingPunct="1">
        <a:lnSpc>
          <a:spcPct val="12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9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803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2022/4/16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sldNum="0" hdr="0" ftr="0" dt="0"/>
  <p:txStyles>
    <p:titleStyle>
      <a:lvl1pPr algn="l" defTabSz="685800" rtl="0" eaLnBrk="1" latinLnBrk="0" hangingPunct="1">
        <a:lnSpc>
          <a:spcPct val="12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zhuqiuhui/article/details/105424776" TargetMode="External"/><Relationship Id="rId3" Type="http://schemas.openxmlformats.org/officeDocument/2006/relationships/hyperlink" Target="https://blog.csdn.net/qq_33369905/article/details/106647320" TargetMode="External"/><Relationship Id="rId7" Type="http://schemas.openxmlformats.org/officeDocument/2006/relationships/hyperlink" Target="https://www.cnblogs.com/geoffreyone/p/14603537.html" TargetMode="External"/><Relationship Id="rId2" Type="http://schemas.openxmlformats.org/officeDocument/2006/relationships/hyperlink" Target="http://book.git-scm.com/book/zh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log.csdn.net/hancoder/article/details/120748968" TargetMode="External"/><Relationship Id="rId5" Type="http://schemas.openxmlformats.org/officeDocument/2006/relationships/hyperlink" Target="https://juejin.cn/post/6974184935804534815" TargetMode="External"/><Relationship Id="rId4" Type="http://schemas.openxmlformats.org/officeDocument/2006/relationships/hyperlink" Target="https://www.lzane.com/slide/git-under-the-hood/#/" TargetMode="External"/><Relationship Id="rId9" Type="http://schemas.openxmlformats.org/officeDocument/2006/relationships/hyperlink" Target="https://www.conventionalcommits.org/zh-hans/v1.0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image" Target="../media/image5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4.png"/><Relationship Id="rId2" Type="http://schemas.openxmlformats.org/officeDocument/2006/relationships/tags" Target="../tags/tag50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7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58.xml"/><Relationship Id="rId19" Type="http://schemas.openxmlformats.org/officeDocument/2006/relationships/image" Target="../media/image6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B001D3-42AF-A642-94D2-641CC0F7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7" y="0"/>
            <a:ext cx="9188147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629C0A-1736-1841-B49A-F69661DD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36091"/>
            <a:ext cx="5239494" cy="2592288"/>
          </a:xfrm>
        </p:spPr>
        <p:txBody>
          <a:bodyPr>
            <a:normAutofit fontScale="90000"/>
          </a:bodyPr>
          <a:lstStyle/>
          <a:p>
            <a:pPr algn="ctr">
              <a:spcBef>
                <a:spcPts val="1200"/>
              </a:spcBef>
            </a:pPr>
            <a:r>
              <a:rPr kumimoji="1"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揭开</a:t>
            </a:r>
            <a:r>
              <a:rPr kumimoji="1"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kumimoji="1"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的面纱</a:t>
            </a:r>
            <a:b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</a:br>
            <a:r>
              <a:rPr lang="en" altLang="zh-CN" sz="3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3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原理及实用技巧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18B67-648D-ED44-A5AE-CE35D3BC9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08" y="2828379"/>
            <a:ext cx="2375835" cy="1224136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zh-CN" altLang="en-US" sz="26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主讲人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廖淑萍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573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B9426C-C1A1-D449-B4E0-6A4DFD1D25FC}"/>
              </a:ext>
            </a:extLst>
          </p:cNvPr>
          <p:cNvSpPr/>
          <p:nvPr/>
        </p:nvSpPr>
        <p:spPr>
          <a:xfrm>
            <a:off x="323528" y="379785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E95404"/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简述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29710C-A20E-A841-B4D1-29A3D17FCBA1}"/>
              </a:ext>
            </a:extLst>
          </p:cNvPr>
          <p:cNvSpPr txBox="1"/>
          <p:nvPr/>
        </p:nvSpPr>
        <p:spPr>
          <a:xfrm>
            <a:off x="288132" y="1059582"/>
            <a:ext cx="786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是目前世界上最先进的</a:t>
            </a:r>
            <a:r>
              <a:rPr kumimoji="1" lang="zh-CN" altLang="en-US" sz="2800" b="1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分布式版本控制</a:t>
            </a:r>
            <a:r>
              <a: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系统。</a:t>
            </a:r>
            <a:endParaRPr kumimoji="1" lang="zh-CN" altLang="en-US" sz="2800" b="1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A152947-C1B8-D044-BE9C-B9206C994123}"/>
              </a:ext>
            </a:extLst>
          </p:cNvPr>
          <p:cNvGrpSpPr/>
          <p:nvPr/>
        </p:nvGrpSpPr>
        <p:grpSpPr>
          <a:xfrm>
            <a:off x="348928" y="1995686"/>
            <a:ext cx="7524227" cy="2088378"/>
            <a:chOff x="323528" y="1964038"/>
            <a:chExt cx="7524227" cy="208837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D366C9B-E8D8-F64E-B3D6-F592C98DC33F}"/>
                </a:ext>
              </a:extLst>
            </p:cNvPr>
            <p:cNvGrpSpPr/>
            <p:nvPr/>
          </p:nvGrpSpPr>
          <p:grpSpPr>
            <a:xfrm>
              <a:off x="334289" y="1964038"/>
              <a:ext cx="5051383" cy="719790"/>
              <a:chOff x="409425" y="1933260"/>
              <a:chExt cx="5051383" cy="71979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E14F70A-0CA5-CA41-8BC8-75188C2F2B33}"/>
                  </a:ext>
                </a:extLst>
              </p:cNvPr>
              <p:cNvSpPr txBox="1"/>
              <p:nvPr/>
            </p:nvSpPr>
            <p:spPr>
              <a:xfrm>
                <a:off x="425319" y="1933260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b="1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版本控制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94C843-5789-C14D-B4A2-EF0D4E1630F9}"/>
                  </a:ext>
                </a:extLst>
              </p:cNvPr>
              <p:cNvSpPr txBox="1"/>
              <p:nvPr/>
            </p:nvSpPr>
            <p:spPr>
              <a:xfrm>
                <a:off x="409425" y="2314496"/>
                <a:ext cx="50513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记录</a:t>
                </a:r>
                <a:r>
                  <a:rPr kumimoji="1"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  <a:r>
                  <a:rPr kumimoji="1"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个文件的内容变化，方便查阅特定版本修订情况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43DAE0-0FD5-7C4E-BE16-6A68F502E423}"/>
                </a:ext>
              </a:extLst>
            </p:cNvPr>
            <p:cNvGrpSpPr/>
            <p:nvPr/>
          </p:nvGrpSpPr>
          <p:grpSpPr>
            <a:xfrm>
              <a:off x="323528" y="2840183"/>
              <a:ext cx="7524227" cy="1212233"/>
              <a:chOff x="409425" y="1933260"/>
              <a:chExt cx="11113791" cy="1212233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E573C99-36AA-E641-983D-89ACDD3A9756}"/>
                  </a:ext>
                </a:extLst>
              </p:cNvPr>
              <p:cNvSpPr txBox="1"/>
              <p:nvPr/>
            </p:nvSpPr>
            <p:spPr>
              <a:xfrm>
                <a:off x="425320" y="1933260"/>
                <a:ext cx="2695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分布式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B6BF95-2377-5E4B-898D-97D69E058390}"/>
                  </a:ext>
                </a:extLst>
              </p:cNvPr>
              <p:cNvSpPr txBox="1"/>
              <p:nvPr/>
            </p:nvSpPr>
            <p:spPr>
              <a:xfrm>
                <a:off x="409425" y="2314496"/>
                <a:ext cx="1111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相对集中式来说，没有中央服务器，每个人的电脑上都是一个完整的版本库（可以称为本地仓库）工作不需要联网</a:t>
                </a:r>
                <a:r>
                  <a:rPr lang="zh-Hans" altLang="en-US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</a:t>
                </a: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避免了单点故障，即便服务器发生故障，事后都可以用任何一个镜像出来的本地仓库恢复</a:t>
                </a:r>
                <a:endParaRPr kumimoji="1"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8967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FBF149-ED0C-A146-B674-67012C505608}"/>
              </a:ext>
            </a:extLst>
          </p:cNvPr>
          <p:cNvGrpSpPr/>
          <p:nvPr/>
        </p:nvGrpSpPr>
        <p:grpSpPr>
          <a:xfrm>
            <a:off x="471410" y="771550"/>
            <a:ext cx="8424936" cy="3888432"/>
            <a:chOff x="467545" y="936225"/>
            <a:chExt cx="7995819" cy="33306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24DA0F-F085-F94B-94FC-9765DDD63AE5}"/>
                </a:ext>
              </a:extLst>
            </p:cNvPr>
            <p:cNvSpPr txBox="1"/>
            <p:nvPr/>
          </p:nvSpPr>
          <p:spPr>
            <a:xfrm>
              <a:off x="467545" y="936225"/>
              <a:ext cx="7995819" cy="13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工作区（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Workspace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）</a:t>
              </a:r>
              <a:r>
                <a:rPr lang="zh-CN" altLang="e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平时存放项目代码的地方，开发过程就是工作区的操作；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暂存区（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Index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/ </a:t>
              </a:r>
              <a:r>
                <a:rPr lang="en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Stage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）</a:t>
              </a:r>
              <a:r>
                <a:rPr lang="zh-CN" altLang="e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对已修改文件的当前版本做了标记，存在在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.git/index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文件中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;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本地仓库（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Repository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）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：安全存放本地数据的位置，存在在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.git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目录中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远程仓库（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Remote</a:t>
              </a:r>
              <a:r>
                <a:rPr lang="e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）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：用来托管代码的服务器，用于远程协作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;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722E1F7-A665-CA47-B399-33C490BC6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2715766"/>
              <a:ext cx="7776864" cy="1551096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F8B6D25-59FA-7C44-87FE-10CB9FD159D3}"/>
              </a:ext>
            </a:extLst>
          </p:cNvPr>
          <p:cNvSpPr/>
          <p:nvPr/>
        </p:nvSpPr>
        <p:spPr>
          <a:xfrm>
            <a:off x="251520" y="195486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工作区域及流程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7544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48A142-F353-F547-B6A9-2244A307D8A6}"/>
              </a:ext>
            </a:extLst>
          </p:cNvPr>
          <p:cNvGrpSpPr/>
          <p:nvPr/>
        </p:nvGrpSpPr>
        <p:grpSpPr>
          <a:xfrm>
            <a:off x="323528" y="915566"/>
            <a:ext cx="8640959" cy="3526860"/>
            <a:chOff x="179512" y="1454100"/>
            <a:chExt cx="8784752" cy="30144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09DEFB-DFE3-3242-AFD6-DAFD0618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158" y="1454100"/>
              <a:ext cx="3587106" cy="301448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7D4BAA-15DB-3448-866D-3EE5018508C0}"/>
                </a:ext>
              </a:extLst>
            </p:cNvPr>
            <p:cNvSpPr txBox="1"/>
            <p:nvPr/>
          </p:nvSpPr>
          <p:spPr>
            <a:xfrm>
              <a:off x="179512" y="1454100"/>
              <a:ext cx="4978026" cy="257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Directory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管理的目录，包含工作空间和</a:t>
              </a:r>
              <a:r>
                <a:rPr lang="en-US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的管理空间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WorkSpace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工作区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Index/Stage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暂存区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Local</a:t>
              </a:r>
              <a:r>
                <a:rPr lang="en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Repo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HEAD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指向最新放入仓库的版本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.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en-US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管理空间，初始化仓库的时候自动创建</a:t>
              </a:r>
              <a:endParaRPr lang="zh-CN" altLang="e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Stash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隐藏，是一个工作状态保存栈，用于保存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恢复</a:t>
              </a: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WorkSpace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中的临时状态</a:t>
              </a:r>
              <a:endParaRPr lang="en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96EFCC7-5A92-CE43-ADF9-9FFC421A8708}"/>
              </a:ext>
            </a:extLst>
          </p:cNvPr>
          <p:cNvSpPr/>
          <p:nvPr/>
        </p:nvSpPr>
        <p:spPr>
          <a:xfrm>
            <a:off x="317476" y="31506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本地工作区域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5889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5C0688-E7A2-7647-B9E2-912484F4B7D4}"/>
              </a:ext>
            </a:extLst>
          </p:cNvPr>
          <p:cNvSpPr/>
          <p:nvPr/>
        </p:nvSpPr>
        <p:spPr>
          <a:xfrm>
            <a:off x="302196" y="22482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工作流程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31DD4B-A582-5943-912E-EF0B4FD6E253}"/>
              </a:ext>
            </a:extLst>
          </p:cNvPr>
          <p:cNvGrpSpPr/>
          <p:nvPr/>
        </p:nvGrpSpPr>
        <p:grpSpPr>
          <a:xfrm>
            <a:off x="331540" y="867810"/>
            <a:ext cx="8632948" cy="3648157"/>
            <a:chOff x="331540" y="867810"/>
            <a:chExt cx="8632948" cy="364815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7D4BAA-15DB-3448-866D-3EE5018508C0}"/>
                </a:ext>
              </a:extLst>
            </p:cNvPr>
            <p:cNvSpPr txBox="1"/>
            <p:nvPr/>
          </p:nvSpPr>
          <p:spPr>
            <a:xfrm>
              <a:off x="331540" y="1449240"/>
              <a:ext cx="4680520" cy="1891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rgbClr val="4B4B4B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在工作区中添加、修改文件；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rgbClr val="4B4B4B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将需要进行版本管理的文件放入暂存区域；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rgbClr val="4B4B4B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将暂存区域的文件提交到</a:t>
              </a:r>
              <a:r>
                <a:rPr lang="en" altLang="zh-CN" sz="1600" dirty="0">
                  <a:solidFill>
                    <a:srgbClr val="4B4B4B"/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1600" dirty="0">
                  <a:solidFill>
                    <a:srgbClr val="4B4B4B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仓库，将快照永久性存储到 </a:t>
              </a:r>
              <a:r>
                <a:rPr lang="en-US" altLang="zh-Hans" sz="1600" dirty="0">
                  <a:solidFill>
                    <a:srgbClr val="4B4B4B"/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</a:t>
              </a:r>
              <a:r>
                <a:rPr lang="en" altLang="zh-CN" sz="1600" dirty="0">
                  <a:solidFill>
                    <a:srgbClr val="4B4B4B"/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it</a:t>
              </a:r>
              <a:r>
                <a:rPr lang="zh-CN" altLang="en-US" sz="1600" dirty="0">
                  <a:solidFill>
                    <a:srgbClr val="4B4B4B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目录。</a:t>
              </a:r>
              <a:br>
                <a:rPr lang="en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endParaRPr lang="en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98AB6B1-6554-4C4D-BC0C-79A1FCFD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987575"/>
              <a:ext cx="3816424" cy="35283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318809-E089-704F-B522-94168D9ABB84}"/>
                </a:ext>
              </a:extLst>
            </p:cNvPr>
            <p:cNvSpPr txBox="1"/>
            <p:nvPr/>
          </p:nvSpPr>
          <p:spPr>
            <a:xfrm>
              <a:off x="334864" y="867810"/>
              <a:ext cx="3571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的工作流程一般是这样的：</a:t>
              </a:r>
              <a:endParaRPr lang="en" altLang="zh-CN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300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102C81C-DCBE-D749-9179-2BF3A8FE65E4}"/>
              </a:ext>
            </a:extLst>
          </p:cNvPr>
          <p:cNvSpPr/>
          <p:nvPr/>
        </p:nvSpPr>
        <p:spPr>
          <a:xfrm>
            <a:off x="359532" y="719961"/>
            <a:ext cx="784887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Untracked</a:t>
            </a:r>
            <a:r>
              <a:rPr lang="en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: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未跟踪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此文件在工作区中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但并没有加入到</a:t>
            </a:r>
            <a:r>
              <a:rPr lang="en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库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不参与版本控制</a:t>
            </a:r>
            <a:r>
              <a:rPr lang="zh-Hans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。</a:t>
            </a:r>
            <a:endParaRPr lang="en-US" altLang="zh-CN" sz="1600" dirty="0">
              <a:solidFill>
                <a:srgbClr val="4B4B4B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 err="1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Unmodify</a:t>
            </a:r>
            <a:r>
              <a:rPr lang="en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: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未修改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即版本库中的文件快照内容与工作区中完全一致。</a:t>
            </a:r>
            <a:endParaRPr lang="en-US" altLang="zh-CN" sz="1600" dirty="0">
              <a:solidFill>
                <a:srgbClr val="4B4B4B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Modified</a:t>
            </a:r>
            <a:r>
              <a:rPr lang="en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: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已修改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工作区已修改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并没有进行其他的操作</a:t>
            </a:r>
            <a:r>
              <a:rPr lang="zh-Hans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。</a:t>
            </a:r>
            <a:endParaRPr lang="en-US" altLang="zh-CN" sz="1600" dirty="0">
              <a:solidFill>
                <a:srgbClr val="4B4B4B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Staged</a:t>
            </a:r>
            <a:r>
              <a:rPr lang="en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: 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暂存状态</a:t>
            </a:r>
            <a:r>
              <a:rPr lang="en-US" altLang="zh-CN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,</a:t>
            </a:r>
            <a:r>
              <a:rPr lang="zh-CN" altLang="en-US" sz="1600" dirty="0">
                <a:solidFill>
                  <a:srgbClr val="4B4B4B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修改并提交到本地仓库</a:t>
            </a:r>
            <a:endParaRPr lang="en" altLang="zh-CN" sz="1600" dirty="0">
              <a:solidFill>
                <a:srgbClr val="4B4B4B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BF4B7E-C59F-5749-8D6D-13950C5C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87774"/>
            <a:ext cx="7488832" cy="18912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CAD239-53A2-F443-91A9-5376DDC65709}"/>
              </a:ext>
            </a:extLst>
          </p:cNvPr>
          <p:cNvSpPr/>
          <p:nvPr/>
        </p:nvSpPr>
        <p:spPr>
          <a:xfrm>
            <a:off x="251520" y="258296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文件状态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769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二</a:t>
            </a:r>
            <a:r>
              <a:rPr kumimoji="1" lang="zh-Hans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CN" sz="8000" dirty="0">
                <a:solidFill>
                  <a:srgbClr val="F06420"/>
                </a:solidFill>
                <a:latin typeface="Helvetica" pitchFamily="2" charset="0"/>
              </a:rPr>
              <a:t>GIT</a:t>
            </a: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349920" y="1419622"/>
            <a:ext cx="8064896" cy="338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blob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对象会把二进制文件进行压缩存储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并输出一个（唯一的）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40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位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hash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值作为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key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Helvetica" pitchFamily="2" charset="0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会把压缩内容存在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objects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文件夹下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并以对应的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key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40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位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的前两位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hash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值作为文件夹名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38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位作为文件名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是全量快照存储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而非增量存储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blob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对象的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hash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值与文件名无关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故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blob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对象无法存储文件信息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tree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对象可以解决文件名保存的问题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并且使得项目的多个文件也组织到一起；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tree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对象虽然可以表示我们想要跟踪的快照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但是无法记录快照的信息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操作者信息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commit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对象还可以指明它的父提交对象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从而形成一系列的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log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记录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我们执行</a:t>
            </a: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 log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查看的就是一条条互相链接的提交对象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;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3834BF-C446-644B-A017-3CAD596E0399}"/>
              </a:ext>
            </a:extLst>
          </p:cNvPr>
          <p:cNvSpPr/>
          <p:nvPr/>
        </p:nvSpPr>
        <p:spPr>
          <a:xfrm>
            <a:off x="333028" y="301749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对象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A3EC56-F8BC-1444-B8DA-E6C9819BE33A}"/>
              </a:ext>
            </a:extLst>
          </p:cNvPr>
          <p:cNvSpPr txBox="1"/>
          <p:nvPr/>
        </p:nvSpPr>
        <p:spPr>
          <a:xfrm>
            <a:off x="333028" y="870848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Git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对象一共有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种</a:t>
            </a:r>
            <a:r>
              <a:rPr lang="zh-Hans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-US" altLang="zh-CN" dirty="0">
                <a:latin typeface="Helvetica" pitchFamily="2" charset="0"/>
              </a:rPr>
              <a:t>blob</a:t>
            </a:r>
            <a:r>
              <a:rPr lang="en" altLang="zh-CN" dirty="0">
                <a:latin typeface="Helvetica" pitchFamily="2" charset="0"/>
              </a:rPr>
              <a:t> </a:t>
            </a:r>
            <a:r>
              <a:rPr lang="zh-Hans" altLang="en-US" dirty="0">
                <a:latin typeface="Helvetica" pitchFamily="2" charset="0"/>
              </a:rPr>
              <a:t>、</a:t>
            </a:r>
            <a:r>
              <a:rPr lang="en" altLang="zh-CN" dirty="0">
                <a:latin typeface="Helvetica" pitchFamily="2" charset="0"/>
              </a:rPr>
              <a:t> tree </a:t>
            </a:r>
            <a:r>
              <a:rPr lang="zh-Hans" altLang="en-US" dirty="0">
                <a:latin typeface="Helvetica" pitchFamily="2" charset="0"/>
              </a:rPr>
              <a:t>、</a:t>
            </a:r>
            <a:r>
              <a:rPr lang="en" altLang="zh-CN" dirty="0">
                <a:latin typeface="Helvetica" pitchFamily="2" charset="0"/>
              </a:rPr>
              <a:t> commit</a:t>
            </a:r>
            <a:r>
              <a:rPr lang="zh-Hans" altLang="en-US" dirty="0">
                <a:latin typeface="Helvetica" pitchFamily="2" charset="0"/>
              </a:rPr>
              <a:t>、</a:t>
            </a:r>
            <a:r>
              <a:rPr lang="en" altLang="zh-CN" dirty="0">
                <a:latin typeface="Helvetica" pitchFamily="2" charset="0"/>
              </a:rPr>
              <a:t> tag;</a:t>
            </a:r>
          </a:p>
        </p:txBody>
      </p:sp>
    </p:spTree>
    <p:extLst>
      <p:ext uri="{BB962C8B-B14F-4D97-AF65-F5344CB8AC3E}">
        <p14:creationId xmlns:p14="http://schemas.microsoft.com/office/powerpoint/2010/main" val="11089751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0371FC-426D-6949-9422-0904718A52BE}"/>
              </a:ext>
            </a:extLst>
          </p:cNvPr>
          <p:cNvGrpSpPr/>
          <p:nvPr/>
        </p:nvGrpSpPr>
        <p:grpSpPr>
          <a:xfrm>
            <a:off x="323528" y="869043"/>
            <a:ext cx="8705676" cy="4009915"/>
            <a:chOff x="323528" y="869043"/>
            <a:chExt cx="8705676" cy="400991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D18E20-258B-A243-AEDB-0051BB95866D}"/>
                </a:ext>
              </a:extLst>
            </p:cNvPr>
            <p:cNvSpPr txBox="1"/>
            <p:nvPr/>
          </p:nvSpPr>
          <p:spPr>
            <a:xfrm>
              <a:off x="395536" y="1394220"/>
              <a:ext cx="3594450" cy="1846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</a:t>
              </a:r>
              <a:r>
                <a:rPr kumimoji="1"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init</a:t>
              </a:r>
              <a:endPara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echo '111' &gt; </a:t>
              </a:r>
              <a:r>
                <a:rPr kumimoji="1"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a.txt</a:t>
              </a:r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b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echo '222' &gt; </a:t>
              </a:r>
              <a:r>
                <a:rPr kumimoji="1"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b.txt</a:t>
              </a:r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add .</a:t>
              </a:r>
            </a:p>
            <a:p>
              <a:r>
                <a: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C59814-339F-3049-8539-E742551C1ED5}"/>
                </a:ext>
              </a:extLst>
            </p:cNvPr>
            <p:cNvSpPr txBox="1"/>
            <p:nvPr/>
          </p:nvSpPr>
          <p:spPr>
            <a:xfrm>
              <a:off x="323528" y="869043"/>
              <a:ext cx="650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创建新项目，</a:t>
              </a:r>
              <a:r>
                <a:rPr kumimoji="1" lang="en-US" altLang="zh-CN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add</a:t>
              </a:r>
              <a:r>
                <a:rPr kumimoji="1" lang="zh-Hans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kumimoji="1" lang="en-US" altLang="zh-Han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  <a:r>
                <a:rPr kumimoji="1"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个文件</a:t>
              </a:r>
              <a:r>
                <a:rPr kumimoji="1" lang="zh-Hans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，</a:t>
              </a:r>
              <a:r>
                <a:rPr kumimoji="1" lang="en-US" altLang="zh-Han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.git/objects</a:t>
              </a:r>
              <a:r>
                <a:rPr kumimoji="1"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中多出了</a:t>
              </a:r>
              <a:r>
                <a:rPr kumimoji="1" lang="en-US" altLang="zh-CN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  <a:r>
                <a:rPr kumimoji="1"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文件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B15A47-AB19-7842-A46E-BC1F9D299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7904" y="2643758"/>
              <a:ext cx="5321300" cy="2235200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4FC908B-B189-3C41-A723-4634A0F03F8D}"/>
              </a:ext>
            </a:extLst>
          </p:cNvPr>
          <p:cNvSpPr/>
          <p:nvPr/>
        </p:nvSpPr>
        <p:spPr>
          <a:xfrm>
            <a:off x="313284" y="251533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50034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764A7E-76D8-E846-98EC-443F516EFB1A}"/>
              </a:ext>
            </a:extLst>
          </p:cNvPr>
          <p:cNvSpPr/>
          <p:nvPr/>
        </p:nvSpPr>
        <p:spPr>
          <a:xfrm>
            <a:off x="416563" y="989162"/>
            <a:ext cx="7416824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使用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cat-file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来查看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object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信息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75BD7F-FCC4-4445-B613-53AFBCA8124F}"/>
              </a:ext>
            </a:extLst>
          </p:cNvPr>
          <p:cNvSpPr txBox="1"/>
          <p:nvPr/>
        </p:nvSpPr>
        <p:spPr>
          <a:xfrm>
            <a:off x="776603" y="1827569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cat-file [-t] [-p] [-s]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3016F1-9D5C-774E-8809-172D3EA99083}"/>
              </a:ext>
            </a:extLst>
          </p:cNvPr>
          <p:cNvSpPr/>
          <p:nvPr/>
        </p:nvSpPr>
        <p:spPr>
          <a:xfrm>
            <a:off x="385483" y="379523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09775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EF9052-BE69-984C-836B-6CCD964274AA}"/>
              </a:ext>
            </a:extLst>
          </p:cNvPr>
          <p:cNvGrpSpPr/>
          <p:nvPr/>
        </p:nvGrpSpPr>
        <p:grpSpPr>
          <a:xfrm>
            <a:off x="317915" y="819411"/>
            <a:ext cx="7065844" cy="4106661"/>
            <a:chOff x="317915" y="819411"/>
            <a:chExt cx="7065844" cy="410666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AAD7E4-A9CE-F841-8AC5-0D699486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75" y="2204324"/>
              <a:ext cx="7056784" cy="272174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D3E1D62-7E07-0743-B451-C6066E6388A3}"/>
                </a:ext>
              </a:extLst>
            </p:cNvPr>
            <p:cNvSpPr/>
            <p:nvPr/>
          </p:nvSpPr>
          <p:spPr>
            <a:xfrm>
              <a:off x="326975" y="1314980"/>
              <a:ext cx="7056784" cy="8700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cat-file [-t] [-s] [-p] 58c9</a:t>
              </a:r>
              <a:r>
                <a:rPr kumimoji="1" lang="zh-Han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endPara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cat-file [-t] [-s] [-p] c200</a:t>
              </a:r>
              <a:r>
                <a:rPr kumimoji="1" lang="zh-Han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endPara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7FECF6-AAFA-E148-9FF8-D3B564ECCF6A}"/>
                </a:ext>
              </a:extLst>
            </p:cNvPr>
            <p:cNvSpPr/>
            <p:nvPr/>
          </p:nvSpPr>
          <p:spPr>
            <a:xfrm>
              <a:off x="317915" y="819411"/>
              <a:ext cx="4410182" cy="513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使用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 cat-file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来查看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 object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信息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6FAFEBE-04A1-C946-BBA3-0E15801A6D1B}"/>
              </a:ext>
            </a:extLst>
          </p:cNvPr>
          <p:cNvSpPr/>
          <p:nvPr/>
        </p:nvSpPr>
        <p:spPr>
          <a:xfrm>
            <a:off x="311987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1953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8000" dirty="0">
                <a:solidFill>
                  <a:srgbClr val="F06420"/>
                </a:solidFill>
                <a:latin typeface="Helvetica" pitchFamily="2" charset="0"/>
                <a:ea typeface="PingFang SC" panose="020B0400000000000000" pitchFamily="34" charset="-122"/>
              </a:rPr>
              <a:t>Git so easy?</a:t>
            </a:r>
            <a:endParaRPr kumimoji="1" lang="zh-CN" altLang="en-US" sz="8000" dirty="0">
              <a:solidFill>
                <a:srgbClr val="F06420"/>
              </a:solidFill>
              <a:latin typeface="Helvetica" pitchFamily="2" charset="0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25147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75BD7F-FCC4-4445-B613-53AFBCA8124F}"/>
              </a:ext>
            </a:extLst>
          </p:cNvPr>
          <p:cNvSpPr txBox="1"/>
          <p:nvPr/>
        </p:nvSpPr>
        <p:spPr>
          <a:xfrm>
            <a:off x="776603" y="1966069"/>
            <a:ext cx="70567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object</a:t>
            </a:r>
            <a:r>
              <a:rPr kumimoji="1" lang="en-US" altLang="zh-CN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kumimoji="1" lang="en-US" altLang="zh-CN" sz="5400" dirty="0">
                <a:solidFill>
                  <a:srgbClr val="E954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blob</a:t>
            </a:r>
          </a:p>
          <a:p>
            <a:pPr algn="ctr"/>
            <a:endParaRPr lang="en" altLang="zh-CN" sz="2000" dirty="0"/>
          </a:p>
          <a:p>
            <a:pPr algn="ctr"/>
            <a:r>
              <a:rPr lang="en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Blob</a:t>
            </a:r>
            <a:r>
              <a:rPr lang="zh-CN" altLang="e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是</a:t>
            </a:r>
            <a:r>
              <a:rPr lang="en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object 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的最小单元，储存文件的具体内容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CE079D-AF17-9D4B-887F-7B489DA78A03}"/>
              </a:ext>
            </a:extLst>
          </p:cNvPr>
          <p:cNvSpPr/>
          <p:nvPr/>
        </p:nvSpPr>
        <p:spPr>
          <a:xfrm>
            <a:off x="395536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0829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75BD7F-FCC4-4445-B613-53AFBCA8124F}"/>
              </a:ext>
            </a:extLst>
          </p:cNvPr>
          <p:cNvSpPr txBox="1"/>
          <p:nvPr/>
        </p:nvSpPr>
        <p:spPr>
          <a:xfrm>
            <a:off x="711373" y="606426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rgbClr val="E954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</a:t>
            </a:r>
            <a:r>
              <a:rPr kumimoji="1" lang="en-US" altLang="zh-Hans" sz="5400" dirty="0">
                <a:solidFill>
                  <a:srgbClr val="E954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F0ED810-4D4D-8A43-AC0E-4476CB0DFB88}"/>
              </a:ext>
            </a:extLst>
          </p:cNvPr>
          <p:cNvGrpSpPr/>
          <p:nvPr/>
        </p:nvGrpSpPr>
        <p:grpSpPr>
          <a:xfrm>
            <a:off x="1598362" y="1979374"/>
            <a:ext cx="6237511" cy="584775"/>
            <a:chOff x="1649061" y="3025925"/>
            <a:chExt cx="6237511" cy="5847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54E39D8-C909-E341-999B-5F98BA688BD0}"/>
                </a:ext>
              </a:extLst>
            </p:cNvPr>
            <p:cNvSpPr txBox="1"/>
            <p:nvPr/>
          </p:nvSpPr>
          <p:spPr>
            <a:xfrm>
              <a:off x="1649061" y="3134599"/>
              <a:ext cx="53514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111</a:t>
              </a:r>
              <a:endParaRPr lang="zh-CN" altLang="en-US" dirty="0"/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A8EBB8EE-F9D1-834B-8620-6D5541A40C86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2184207" y="3314971"/>
              <a:ext cx="416571" cy="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1BB4D3-41AB-6743-B20F-9D04C936EC7F}"/>
                </a:ext>
              </a:extLst>
            </p:cNvPr>
            <p:cNvSpPr/>
            <p:nvPr/>
          </p:nvSpPr>
          <p:spPr>
            <a:xfrm>
              <a:off x="2600778" y="3130305"/>
              <a:ext cx="182720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SHA</a:t>
              </a:r>
              <a:r>
                <a:rPr lang="zh-Hans" altLang="en-US" dirty="0"/>
                <a:t> </a:t>
              </a:r>
              <a:r>
                <a:rPr lang="en-US" altLang="zh-Hans" dirty="0"/>
                <a:t>1</a:t>
              </a:r>
              <a:r>
                <a:rPr lang="zh-CN" altLang="en-US" dirty="0"/>
                <a:t>哈希算法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E5EC47-0150-B743-9C69-31B8826CF982}"/>
                </a:ext>
              </a:extLst>
            </p:cNvPr>
            <p:cNvSpPr/>
            <p:nvPr/>
          </p:nvSpPr>
          <p:spPr>
            <a:xfrm>
              <a:off x="5004048" y="3025925"/>
              <a:ext cx="2882524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58c9bdf9d017fcd178dc8c073cbfcbb7ff240d6c</a:t>
              </a:r>
              <a:endParaRPr lang="zh-CN" altLang="en-US" sz="1600" dirty="0"/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E3F28EF-DF96-F94E-A922-CCF877E01A80}"/>
                </a:ext>
              </a:extLst>
            </p:cNvPr>
            <p:cNvCxnSpPr>
              <a:cxnSpLocks/>
            </p:cNvCxnSpPr>
            <p:nvPr/>
          </p:nvCxnSpPr>
          <p:spPr>
            <a:xfrm>
              <a:off x="4362863" y="3314971"/>
              <a:ext cx="641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B6150BF-6B10-CF4A-8401-3EB55E46385E}"/>
              </a:ext>
            </a:extLst>
          </p:cNvPr>
          <p:cNvSpPr txBox="1"/>
          <p:nvPr/>
        </p:nvSpPr>
        <p:spPr>
          <a:xfrm>
            <a:off x="1598362" y="2969685"/>
            <a:ext cx="7133684" cy="1744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SHA</a:t>
            </a:r>
            <a:r>
              <a:rPr lang="en-US" altLang="zh-Hans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1</a:t>
            </a:r>
            <a:r>
              <a:rPr lang="zh-CN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算法简述：</a:t>
            </a:r>
            <a:endParaRPr lang="en-US" altLang="zh-CN" sz="2000" b="1" dirty="0"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输出长度一致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输入不同，输出就不同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的哈希计算方式：</a:t>
            </a:r>
            <a:r>
              <a:rPr lang="en" altLang="zh-CN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blob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文件内容的字节长度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\0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文件内容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2F4A54-FD63-5B49-8878-A000188082DD}"/>
              </a:ext>
            </a:extLst>
          </p:cNvPr>
          <p:cNvSpPr/>
          <p:nvPr/>
        </p:nvSpPr>
        <p:spPr>
          <a:xfrm>
            <a:off x="395536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7088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196C6C-D79B-0A49-8591-491B3613787D}"/>
              </a:ext>
            </a:extLst>
          </p:cNvPr>
          <p:cNvGrpSpPr/>
          <p:nvPr/>
        </p:nvGrpSpPr>
        <p:grpSpPr>
          <a:xfrm>
            <a:off x="539552" y="1007158"/>
            <a:ext cx="5940152" cy="4028596"/>
            <a:chOff x="539552" y="1007158"/>
            <a:chExt cx="5940152" cy="402859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C0ACCA-852B-6840-97A2-24ABA285B999}"/>
                </a:ext>
              </a:extLst>
            </p:cNvPr>
            <p:cNvGrpSpPr/>
            <p:nvPr/>
          </p:nvGrpSpPr>
          <p:grpSpPr>
            <a:xfrm>
              <a:off x="539552" y="1610610"/>
              <a:ext cx="5940152" cy="3425144"/>
              <a:chOff x="3059830" y="818778"/>
              <a:chExt cx="5836062" cy="389026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52EC0363-A5D5-2143-B85A-CF3B48961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9831" y="1923678"/>
                <a:ext cx="5836061" cy="2785368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397F09A-D543-5648-BF8C-8A1E769AB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9830" y="818778"/>
                <a:ext cx="5836061" cy="1104900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E8DFBA-D80C-FB4F-9A30-44C69FFFD000}"/>
                </a:ext>
              </a:extLst>
            </p:cNvPr>
            <p:cNvSpPr txBox="1"/>
            <p:nvPr/>
          </p:nvSpPr>
          <p:spPr>
            <a:xfrm>
              <a:off x="539552" y="1007158"/>
              <a:ext cx="417646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 –m ‘first commit’</a:t>
              </a:r>
              <a:endPara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9A45572-BBFA-8E46-B685-C89FEF822F74}"/>
              </a:ext>
            </a:extLst>
          </p:cNvPr>
          <p:cNvSpPr/>
          <p:nvPr/>
        </p:nvSpPr>
        <p:spPr>
          <a:xfrm>
            <a:off x="395536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6487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5BE5E-E827-1141-88E5-1644C7C5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0679"/>
            <a:ext cx="6768752" cy="39604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89CBA2-CFBC-F24E-8205-55EE6294B7E3}"/>
              </a:ext>
            </a:extLst>
          </p:cNvPr>
          <p:cNvSpPr/>
          <p:nvPr/>
        </p:nvSpPr>
        <p:spPr>
          <a:xfrm>
            <a:off x="251520" y="1954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3611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987824" y="30758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A19418-37D0-9447-95BE-8B452C727B0D}"/>
              </a:ext>
            </a:extLst>
          </p:cNvPr>
          <p:cNvGrpSpPr/>
          <p:nvPr/>
        </p:nvGrpSpPr>
        <p:grpSpPr>
          <a:xfrm>
            <a:off x="3002902" y="915566"/>
            <a:ext cx="3432646" cy="3828922"/>
            <a:chOff x="2627784" y="839933"/>
            <a:chExt cx="3432646" cy="382892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DD12DE5-24BE-7D48-9963-29FBCE073270}"/>
                </a:ext>
              </a:extLst>
            </p:cNvPr>
            <p:cNvGrpSpPr/>
            <p:nvPr/>
          </p:nvGrpSpPr>
          <p:grpSpPr>
            <a:xfrm>
              <a:off x="2627784" y="3737968"/>
              <a:ext cx="1202162" cy="930887"/>
              <a:chOff x="2195736" y="3290089"/>
              <a:chExt cx="1152128" cy="864096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9F9787D-AD20-2B46-9CD0-7A68557FFF31}"/>
                  </a:ext>
                </a:extLst>
              </p:cNvPr>
              <p:cNvSpPr/>
              <p:nvPr/>
            </p:nvSpPr>
            <p:spPr>
              <a:xfrm>
                <a:off x="2195736" y="3290089"/>
                <a:ext cx="1152128" cy="8640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blob:111</a:t>
                </a:r>
                <a:endParaRPr kumimoji="1"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382E4A-BD18-1D4D-AC46-922DA8BCB123}"/>
                  </a:ext>
                </a:extLst>
              </p:cNvPr>
              <p:cNvSpPr txBox="1"/>
              <p:nvPr/>
            </p:nvSpPr>
            <p:spPr>
              <a:xfrm>
                <a:off x="2195736" y="3303578"/>
                <a:ext cx="941283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58c9bd</a:t>
                </a:r>
                <a:endParaRPr kumimoji="1"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03343A0-1BBE-C845-A1B4-A9E14AFECA02}"/>
                </a:ext>
              </a:extLst>
            </p:cNvPr>
            <p:cNvGrpSpPr/>
            <p:nvPr/>
          </p:nvGrpSpPr>
          <p:grpSpPr>
            <a:xfrm>
              <a:off x="4807051" y="3703273"/>
              <a:ext cx="1253379" cy="930886"/>
              <a:chOff x="2195736" y="3290089"/>
              <a:chExt cx="1152128" cy="86409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8F1DA14-AC04-5944-800A-16A8AA3EC15F}"/>
                  </a:ext>
                </a:extLst>
              </p:cNvPr>
              <p:cNvSpPr/>
              <p:nvPr/>
            </p:nvSpPr>
            <p:spPr>
              <a:xfrm>
                <a:off x="2195736" y="3290089"/>
                <a:ext cx="1152128" cy="8640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blob:222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40AA80D-2F5A-B045-90E0-D98AD6B88F19}"/>
                  </a:ext>
                </a:extLst>
              </p:cNvPr>
              <p:cNvSpPr txBox="1"/>
              <p:nvPr/>
            </p:nvSpPr>
            <p:spPr>
              <a:xfrm>
                <a:off x="2195736" y="3303578"/>
                <a:ext cx="941283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c20090</a:t>
                </a:r>
                <a:endParaRPr kumimoji="1"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7811B0D-2490-D74D-8AD1-3D8524B3667F}"/>
                </a:ext>
              </a:extLst>
            </p:cNvPr>
            <p:cNvGrpSpPr/>
            <p:nvPr/>
          </p:nvGrpSpPr>
          <p:grpSpPr>
            <a:xfrm>
              <a:off x="3707904" y="2211710"/>
              <a:ext cx="1152128" cy="864096"/>
              <a:chOff x="2195736" y="3290089"/>
              <a:chExt cx="1152128" cy="86409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AF3246-E1A7-7141-BEE2-515E0997CADF}"/>
                  </a:ext>
                </a:extLst>
              </p:cNvPr>
              <p:cNvSpPr/>
              <p:nvPr/>
            </p:nvSpPr>
            <p:spPr>
              <a:xfrm>
                <a:off x="2195736" y="3290089"/>
                <a:ext cx="1152128" cy="86409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tree</a:t>
                </a:r>
                <a:endParaRPr kumimoji="1"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1CEE57A-1E2E-5246-9B86-CAEB651FBACF}"/>
                  </a:ext>
                </a:extLst>
              </p:cNvPr>
              <p:cNvSpPr txBox="1"/>
              <p:nvPr/>
            </p:nvSpPr>
            <p:spPr>
              <a:xfrm>
                <a:off x="2195736" y="3303578"/>
                <a:ext cx="941283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caaa1a</a:t>
                </a:r>
                <a:endParaRPr kumimoji="1"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C704899-5D4A-7646-BC63-02126D30F2A2}"/>
                </a:ext>
              </a:extLst>
            </p:cNvPr>
            <p:cNvGrpSpPr/>
            <p:nvPr/>
          </p:nvGrpSpPr>
          <p:grpSpPr>
            <a:xfrm>
              <a:off x="3707904" y="839933"/>
              <a:ext cx="1152128" cy="864096"/>
              <a:chOff x="2195736" y="3290089"/>
              <a:chExt cx="1152128" cy="86409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815872B-8481-1C4E-823B-FA94B54885D9}"/>
                  </a:ext>
                </a:extLst>
              </p:cNvPr>
              <p:cNvSpPr/>
              <p:nvPr/>
            </p:nvSpPr>
            <p:spPr>
              <a:xfrm>
                <a:off x="2195736" y="3290089"/>
                <a:ext cx="1152128" cy="8640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commit</a:t>
                </a:r>
                <a:endParaRPr kumimoji="1"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99AF28-8A47-FB41-848B-5EBDECD4A0D6}"/>
                  </a:ext>
                </a:extLst>
              </p:cNvPr>
              <p:cNvSpPr txBox="1"/>
              <p:nvPr/>
            </p:nvSpPr>
            <p:spPr>
              <a:xfrm>
                <a:off x="2195736" y="3303578"/>
                <a:ext cx="954107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569e87</a:t>
                </a:r>
                <a:endParaRPr kumimoji="1" lang="zh-CN" altLang="en-US" dirty="0"/>
              </a:p>
            </p:txBody>
          </p:sp>
        </p:grp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329241C9-28B3-124C-B06C-D9D9A330795E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>
              <a:off x="4283968" y="1704029"/>
              <a:ext cx="0" cy="5076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A902506-2BEC-FC47-8836-89C89D479AD1}"/>
                </a:ext>
              </a:extLst>
            </p:cNvPr>
            <p:cNvSpPr txBox="1"/>
            <p:nvPr/>
          </p:nvSpPr>
          <p:spPr>
            <a:xfrm>
              <a:off x="2940967" y="2988849"/>
              <a:ext cx="620683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a.txt</a:t>
              </a:r>
              <a:endParaRPr kumimoji="1"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85DFF1-C078-F946-A514-4A924F052A82}"/>
                </a:ext>
              </a:extLst>
            </p:cNvPr>
            <p:cNvSpPr txBox="1"/>
            <p:nvPr/>
          </p:nvSpPr>
          <p:spPr>
            <a:xfrm>
              <a:off x="5123398" y="2933251"/>
              <a:ext cx="620683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b.txt</a:t>
              </a:r>
              <a:endParaRPr kumimoji="1" lang="zh-CN" altLang="en-US" dirty="0"/>
            </a:p>
          </p:txBody>
        </p:sp>
        <p:cxnSp>
          <p:nvCxnSpPr>
            <p:cNvPr id="41" name="肘形连接符 40">
              <a:extLst>
                <a:ext uri="{FF2B5EF4-FFF2-40B4-BE49-F238E27FC236}">
                  <a16:creationId xmlns:a16="http://schemas.microsoft.com/office/drawing/2014/main" id="{AE1A7BDC-54A7-F74D-969C-8F97F61BEE6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rot="10800000" flipV="1">
              <a:off x="3294180" y="2643758"/>
              <a:ext cx="413725" cy="1108742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连接符 41">
              <a:extLst>
                <a:ext uri="{FF2B5EF4-FFF2-40B4-BE49-F238E27FC236}">
                  <a16:creationId xmlns:a16="http://schemas.microsoft.com/office/drawing/2014/main" id="{5C08D4EE-D9CF-B049-8631-3795A3B4FBE8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4860032" y="2643758"/>
              <a:ext cx="599628" cy="1059514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ABFC77B-B52A-5443-A782-B77AEA3CE11A}"/>
              </a:ext>
            </a:extLst>
          </p:cNvPr>
          <p:cNvSpPr/>
          <p:nvPr/>
        </p:nvSpPr>
        <p:spPr>
          <a:xfrm>
            <a:off x="323528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3404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773277-8867-F74E-AF24-CDBB735544F6}"/>
              </a:ext>
            </a:extLst>
          </p:cNvPr>
          <p:cNvGrpSpPr/>
          <p:nvPr/>
        </p:nvGrpSpPr>
        <p:grpSpPr>
          <a:xfrm>
            <a:off x="313318" y="1022826"/>
            <a:ext cx="3073277" cy="1678185"/>
            <a:chOff x="323528" y="869043"/>
            <a:chExt cx="3073277" cy="167818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D18E20-258B-A243-AEDB-0051BB95866D}"/>
                </a:ext>
              </a:extLst>
            </p:cNvPr>
            <p:cNvSpPr txBox="1"/>
            <p:nvPr/>
          </p:nvSpPr>
          <p:spPr>
            <a:xfrm>
              <a:off x="395535" y="1394220"/>
              <a:ext cx="2921119" cy="11530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echo '333' &gt; a.txt  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add a.txt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</a:t>
              </a:r>
              <a:r>
                <a:rPr kumimoji="1" lang="zh-Hans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–m “2nd commit”</a:t>
              </a:r>
              <a:endPara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C59814-339F-3049-8539-E742551C1ED5}"/>
                </a:ext>
              </a:extLst>
            </p:cNvPr>
            <p:cNvSpPr txBox="1"/>
            <p:nvPr/>
          </p:nvSpPr>
          <p:spPr>
            <a:xfrm>
              <a:off x="323528" y="869043"/>
              <a:ext cx="30732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修改</a:t>
              </a:r>
              <a:r>
                <a:rPr kumimoji="1"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a.txt</a:t>
              </a:r>
              <a:r>
                <a:rPr kumimoji="1"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文件</a:t>
              </a:r>
              <a:r>
                <a:rPr kumimoji="1"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并执行</a:t>
              </a:r>
              <a:r>
                <a:rPr kumimoji="1"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git add</a:t>
              </a:r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CE7506-A055-A943-B9FA-D78CDAF6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7574"/>
            <a:ext cx="5292081" cy="39603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FFD7A6C-FB37-D149-AD7E-8D2B8F60BF94}"/>
              </a:ext>
            </a:extLst>
          </p:cNvPr>
          <p:cNvSpPr/>
          <p:nvPr/>
        </p:nvSpPr>
        <p:spPr>
          <a:xfrm>
            <a:off x="313318" y="326647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4067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3274511" y="23354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252517B-B144-0442-838C-467571ED007E}"/>
              </a:ext>
            </a:extLst>
          </p:cNvPr>
          <p:cNvSpPr/>
          <p:nvPr/>
        </p:nvSpPr>
        <p:spPr>
          <a:xfrm>
            <a:off x="3902586" y="23870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10d603b53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25AA7A-8B54-CE42-889B-42EA7E95D483}"/>
              </a:ext>
            </a:extLst>
          </p:cNvPr>
          <p:cNvSpPr/>
          <p:nvPr/>
        </p:nvSpPr>
        <p:spPr>
          <a:xfrm>
            <a:off x="338750" y="267494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D1174F3-3822-4645-A1C1-7A5F6A3B2331}"/>
              </a:ext>
            </a:extLst>
          </p:cNvPr>
          <p:cNvGrpSpPr/>
          <p:nvPr/>
        </p:nvGrpSpPr>
        <p:grpSpPr>
          <a:xfrm>
            <a:off x="1758771" y="1059582"/>
            <a:ext cx="5557512" cy="3877653"/>
            <a:chOff x="1758771" y="1059582"/>
            <a:chExt cx="5557512" cy="387765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A338589-D876-F841-B133-600C1E708645}"/>
                </a:ext>
              </a:extLst>
            </p:cNvPr>
            <p:cNvGrpSpPr/>
            <p:nvPr/>
          </p:nvGrpSpPr>
          <p:grpSpPr>
            <a:xfrm>
              <a:off x="1758771" y="1067343"/>
              <a:ext cx="3432646" cy="3828922"/>
              <a:chOff x="1841178" y="1161345"/>
              <a:chExt cx="3432646" cy="3828922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DD12DE5-24BE-7D48-9963-29FBCE073270}"/>
                  </a:ext>
                </a:extLst>
              </p:cNvPr>
              <p:cNvGrpSpPr/>
              <p:nvPr/>
            </p:nvGrpSpPr>
            <p:grpSpPr>
              <a:xfrm>
                <a:off x="1841178" y="4059380"/>
                <a:ext cx="1202162" cy="930887"/>
                <a:chOff x="2195736" y="3290089"/>
                <a:chExt cx="1152128" cy="864096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29F9787D-AD20-2B46-9CD0-7A68557FFF31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blob:111</a:t>
                  </a:r>
                  <a:endParaRPr kumimoji="1" lang="zh-CN" altLang="en-US" dirty="0"/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F382E4A-BD18-1D4D-AC46-922DA8BCB123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58c9bd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03343A0-1BBE-C845-A1B4-A9E14AFECA02}"/>
                  </a:ext>
                </a:extLst>
              </p:cNvPr>
              <p:cNvGrpSpPr/>
              <p:nvPr/>
            </p:nvGrpSpPr>
            <p:grpSpPr>
              <a:xfrm>
                <a:off x="4020445" y="4024685"/>
                <a:ext cx="1253379" cy="930886"/>
                <a:chOff x="2195736" y="3290089"/>
                <a:chExt cx="1152128" cy="864096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8F1DA14-AC04-5944-800A-16A8AA3EC15F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blob:222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40AA80D-2F5A-B045-90E0-D98AD6B88F19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c20090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7811B0D-2490-D74D-8AD1-3D8524B3667F}"/>
                  </a:ext>
                </a:extLst>
              </p:cNvPr>
              <p:cNvGrpSpPr/>
              <p:nvPr/>
            </p:nvGrpSpPr>
            <p:grpSpPr>
              <a:xfrm>
                <a:off x="2921298" y="2533122"/>
                <a:ext cx="1152128" cy="864096"/>
                <a:chOff x="2195736" y="3290089"/>
                <a:chExt cx="1152128" cy="86409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0AF3246-E1A7-7141-BEE2-515E0997CADF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tree</a:t>
                  </a:r>
                  <a:endParaRPr kumimoji="1"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1CEE57A-1E2E-5246-9B86-CAEB651FBACF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caaa1a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C704899-5D4A-7646-BC63-02126D30F2A2}"/>
                  </a:ext>
                </a:extLst>
              </p:cNvPr>
              <p:cNvGrpSpPr/>
              <p:nvPr/>
            </p:nvGrpSpPr>
            <p:grpSpPr>
              <a:xfrm>
                <a:off x="2921298" y="1161345"/>
                <a:ext cx="1152128" cy="864096"/>
                <a:chOff x="2195736" y="3290089"/>
                <a:chExt cx="1152128" cy="864096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815872B-8481-1C4E-823B-FA94B54885D9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commit</a:t>
                  </a:r>
                  <a:endParaRPr kumimoji="1" lang="zh-CN" altLang="en-US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999AF28-8A47-FB41-848B-5EBDECD4A0D6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54107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569e87</a:t>
                  </a:r>
                  <a:endParaRPr kumimoji="1" lang="zh-CN" altLang="en-US" dirty="0"/>
                </a:p>
              </p:txBody>
            </p:sp>
          </p:grp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329241C9-28B3-124C-B06C-D9D9A330795E}"/>
                  </a:ext>
                </a:extLst>
              </p:cNvPr>
              <p:cNvCxnSpPr>
                <a:cxnSpLocks/>
                <a:stCxn id="20" idx="2"/>
                <a:endCxn id="17" idx="0"/>
              </p:cNvCxnSpPr>
              <p:nvPr/>
            </p:nvCxnSpPr>
            <p:spPr>
              <a:xfrm>
                <a:off x="3497362" y="2025441"/>
                <a:ext cx="0" cy="50768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A902506-2BEC-FC47-8836-89C89D479AD1}"/>
                  </a:ext>
                </a:extLst>
              </p:cNvPr>
              <p:cNvSpPr txBox="1"/>
              <p:nvPr/>
            </p:nvSpPr>
            <p:spPr>
              <a:xfrm>
                <a:off x="2154361" y="3310261"/>
                <a:ext cx="620683" cy="36933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/>
                  <a:t>a.txt</a:t>
                </a:r>
                <a:endParaRPr kumimoji="1" lang="zh-CN" altLang="en-US" dirty="0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85DFF1-C078-F946-A514-4A924F052A82}"/>
                  </a:ext>
                </a:extLst>
              </p:cNvPr>
              <p:cNvSpPr txBox="1"/>
              <p:nvPr/>
            </p:nvSpPr>
            <p:spPr>
              <a:xfrm>
                <a:off x="4302937" y="3341620"/>
                <a:ext cx="620683" cy="36933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b.txt</a:t>
                </a:r>
                <a:endParaRPr kumimoji="1" lang="zh-CN" altLang="en-US" dirty="0"/>
              </a:p>
            </p:txBody>
          </p:sp>
          <p:cxnSp>
            <p:nvCxnSpPr>
              <p:cNvPr id="41" name="肘形连接符 40">
                <a:extLst>
                  <a:ext uri="{FF2B5EF4-FFF2-40B4-BE49-F238E27FC236}">
                    <a16:creationId xmlns:a16="http://schemas.microsoft.com/office/drawing/2014/main" id="{AE1A7BDC-54A7-F74D-969C-8F97F61BEE6F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rot="10800000" flipV="1">
                <a:off x="2507574" y="2965170"/>
                <a:ext cx="413725" cy="1108742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连接符 41">
                <a:extLst>
                  <a:ext uri="{FF2B5EF4-FFF2-40B4-BE49-F238E27FC236}">
                    <a16:creationId xmlns:a16="http://schemas.microsoft.com/office/drawing/2014/main" id="{5C08D4EE-D9CF-B049-8631-3795A3B4FBE8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>
                <a:off x="4073426" y="2965170"/>
                <a:ext cx="459022" cy="1074047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DBE79A6-82C3-AD4A-ADFC-EEA3993C8239}"/>
                </a:ext>
              </a:extLst>
            </p:cNvPr>
            <p:cNvGrpSpPr/>
            <p:nvPr/>
          </p:nvGrpSpPr>
          <p:grpSpPr>
            <a:xfrm>
              <a:off x="6114121" y="4006348"/>
              <a:ext cx="1202162" cy="930887"/>
              <a:chOff x="6021555" y="3980588"/>
              <a:chExt cx="1202162" cy="93088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51C76F6-6B54-1049-8B99-F1967D361711}"/>
                  </a:ext>
                </a:extLst>
              </p:cNvPr>
              <p:cNvSpPr/>
              <p:nvPr/>
            </p:nvSpPr>
            <p:spPr>
              <a:xfrm>
                <a:off x="6021555" y="3980588"/>
                <a:ext cx="1202162" cy="9308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blob:</a:t>
                </a:r>
                <a:r>
                  <a:rPr kumimoji="1" lang="en-US" altLang="zh-Han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333</a:t>
                </a:r>
                <a:endParaRPr kumimoji="1"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CC6F3C4-B458-1140-A4FE-AB2631C305D4}"/>
                  </a:ext>
                </a:extLst>
              </p:cNvPr>
              <p:cNvSpPr txBox="1"/>
              <p:nvPr/>
            </p:nvSpPr>
            <p:spPr>
              <a:xfrm>
                <a:off x="6021555" y="3980588"/>
                <a:ext cx="954107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" altLang="zh-CN" dirty="0"/>
                  <a:t>55bd0a</a:t>
                </a:r>
                <a:endParaRPr kumimoji="1"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10A8E83-B0A2-A24A-B50B-7DADF2F11F50}"/>
                </a:ext>
              </a:extLst>
            </p:cNvPr>
            <p:cNvGrpSpPr/>
            <p:nvPr/>
          </p:nvGrpSpPr>
          <p:grpSpPr>
            <a:xfrm>
              <a:off x="6084168" y="2427734"/>
              <a:ext cx="1152128" cy="864096"/>
              <a:chOff x="5989597" y="2586080"/>
              <a:chExt cx="1152128" cy="86409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C69F0FA-AB03-FE4C-93A7-8AA289207DFB}"/>
                  </a:ext>
                </a:extLst>
              </p:cNvPr>
              <p:cNvSpPr/>
              <p:nvPr/>
            </p:nvSpPr>
            <p:spPr>
              <a:xfrm>
                <a:off x="5989597" y="2586080"/>
                <a:ext cx="1152128" cy="86409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tree</a:t>
                </a:r>
                <a:endParaRPr kumimoji="1"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FA7BE6F-90AD-244D-B956-49D5A8701044}"/>
                  </a:ext>
                </a:extLst>
              </p:cNvPr>
              <p:cNvSpPr txBox="1"/>
              <p:nvPr/>
            </p:nvSpPr>
            <p:spPr>
              <a:xfrm>
                <a:off x="6000483" y="2597940"/>
                <a:ext cx="1005403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0fd247c</a:t>
                </a:r>
                <a:endParaRPr kumimoji="1"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A5050FA-7F47-5548-9A97-7E04E4A6DAB4}"/>
                </a:ext>
              </a:extLst>
            </p:cNvPr>
            <p:cNvGrpSpPr/>
            <p:nvPr/>
          </p:nvGrpSpPr>
          <p:grpSpPr>
            <a:xfrm>
              <a:off x="6084168" y="1059582"/>
              <a:ext cx="1152128" cy="865310"/>
              <a:chOff x="5973843" y="1099282"/>
              <a:chExt cx="1152128" cy="865310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7CAC57-3A50-0447-87FC-E956CD114F52}"/>
                  </a:ext>
                </a:extLst>
              </p:cNvPr>
              <p:cNvSpPr/>
              <p:nvPr/>
            </p:nvSpPr>
            <p:spPr>
              <a:xfrm>
                <a:off x="5973843" y="1100496"/>
                <a:ext cx="1152128" cy="8640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commit</a:t>
                </a:r>
                <a:endParaRPr kumimoji="1" lang="zh-CN" altLang="en-US" dirty="0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4DA3A49-8FB9-7747-A53E-AE01829808BC}"/>
                  </a:ext>
                </a:extLst>
              </p:cNvPr>
              <p:cNvSpPr txBox="1"/>
              <p:nvPr/>
            </p:nvSpPr>
            <p:spPr>
              <a:xfrm>
                <a:off x="5979116" y="1099282"/>
                <a:ext cx="954107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10d603</a:t>
                </a:r>
                <a:endParaRPr kumimoji="1" lang="zh-CN" altLang="en-US" dirty="0"/>
              </a:p>
            </p:txBody>
          </p:sp>
        </p:grpSp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F69B6D8C-100B-9C48-9CE9-482503D6FB55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591174" y="3310261"/>
              <a:ext cx="1" cy="6960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1A23F1E9-57CA-234A-96DF-EEA7B4D65060}"/>
                </a:ext>
              </a:extLst>
            </p:cNvPr>
            <p:cNvCxnSpPr>
              <a:cxnSpLocks/>
              <a:stCxn id="36" idx="2"/>
              <a:endCxn id="30" idx="0"/>
            </p:cNvCxnSpPr>
            <p:nvPr/>
          </p:nvCxnSpPr>
          <p:spPr>
            <a:xfrm>
              <a:off x="6660232" y="1924892"/>
              <a:ext cx="0" cy="50284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898D3D6-19D5-324C-AA0C-153E25921071}"/>
                </a:ext>
              </a:extLst>
            </p:cNvPr>
            <p:cNvSpPr txBox="1"/>
            <p:nvPr/>
          </p:nvSpPr>
          <p:spPr>
            <a:xfrm>
              <a:off x="6349890" y="3392385"/>
              <a:ext cx="620683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a.txt</a:t>
              </a:r>
              <a:endParaRPr kumimoji="1" lang="zh-CN" altLang="en-US" dirty="0"/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91684BE3-55DF-524B-89E1-D4794EBB8EEE}"/>
                </a:ext>
              </a:extLst>
            </p:cNvPr>
            <p:cNvCxnSpPr>
              <a:cxnSpLocks/>
              <a:stCxn id="20" idx="3"/>
              <a:endCxn id="36" idx="1"/>
            </p:cNvCxnSpPr>
            <p:nvPr/>
          </p:nvCxnSpPr>
          <p:spPr>
            <a:xfrm flipV="1">
              <a:off x="3991019" y="1492844"/>
              <a:ext cx="2093149" cy="654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29CD050-99F5-2646-AC0B-7C60C76B43F0}"/>
                </a:ext>
              </a:extLst>
            </p:cNvPr>
            <p:cNvSpPr txBox="1"/>
            <p:nvPr/>
          </p:nvSpPr>
          <p:spPr>
            <a:xfrm>
              <a:off x="4649324" y="112351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parent</a:t>
              </a:r>
              <a:endParaRPr kumimoji="1" lang="zh-CN" altLang="en-US" dirty="0"/>
            </a:p>
          </p:txBody>
        </p:sp>
        <p:cxnSp>
          <p:nvCxnSpPr>
            <p:cNvPr id="43" name="肘形连接符 42">
              <a:extLst>
                <a:ext uri="{FF2B5EF4-FFF2-40B4-BE49-F238E27FC236}">
                  <a16:creationId xmlns:a16="http://schemas.microsoft.com/office/drawing/2014/main" id="{77F60B09-6F62-9C4A-AA8C-A5186782DE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62260" y="2871168"/>
              <a:ext cx="1634127" cy="1085433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00170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560C9-A160-E848-8B39-FF321312E6DE}"/>
              </a:ext>
            </a:extLst>
          </p:cNvPr>
          <p:cNvGrpSpPr/>
          <p:nvPr/>
        </p:nvGrpSpPr>
        <p:grpSpPr>
          <a:xfrm>
            <a:off x="467544" y="843558"/>
            <a:ext cx="6704750" cy="4075506"/>
            <a:chOff x="294453" y="878575"/>
            <a:chExt cx="6704750" cy="407550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D18E20-258B-A243-AEDB-0051BB95866D}"/>
                </a:ext>
              </a:extLst>
            </p:cNvPr>
            <p:cNvSpPr txBox="1"/>
            <p:nvPr/>
          </p:nvSpPr>
          <p:spPr>
            <a:xfrm>
              <a:off x="294453" y="878575"/>
              <a:ext cx="6704749" cy="798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tag –a –m</a:t>
              </a: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会生成一个</a:t>
              </a: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tag</a:t>
              </a:r>
              <a:r>
                <a:rPr kumimoji="1" lang="zh-Hans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objects</a:t>
              </a:r>
              <a:r>
                <a:rPr kumimoji="1" lang="zh-Hans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，</a:t>
              </a:r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但</a:t>
              </a: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tag </a:t>
              </a:r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不会生成</a:t>
              </a:r>
              <a:endPara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tag -a "V1.0.0" -m "V1.0.0” 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DFE81-700E-CF43-BFCF-888AC5A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54" y="1662251"/>
              <a:ext cx="6704749" cy="3291830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1B58E36-EE6B-CC40-B91D-1E53CD47E1B9}"/>
              </a:ext>
            </a:extLst>
          </p:cNvPr>
          <p:cNvSpPr/>
          <p:nvPr/>
        </p:nvSpPr>
        <p:spPr>
          <a:xfrm>
            <a:off x="427039" y="219882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60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3274511" y="23354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0126195-FFF1-CB4B-9DC3-16E9A34A182E}"/>
              </a:ext>
            </a:extLst>
          </p:cNvPr>
          <p:cNvSpPr/>
          <p:nvPr/>
        </p:nvSpPr>
        <p:spPr>
          <a:xfrm>
            <a:off x="298701" y="273200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7A2BD8B-CCCB-634A-91E4-EDB937855B77}"/>
              </a:ext>
            </a:extLst>
          </p:cNvPr>
          <p:cNvGrpSpPr/>
          <p:nvPr/>
        </p:nvGrpSpPr>
        <p:grpSpPr>
          <a:xfrm>
            <a:off x="1547664" y="680097"/>
            <a:ext cx="5400600" cy="4362916"/>
            <a:chOff x="1403648" y="800346"/>
            <a:chExt cx="5400600" cy="436291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FBE5520-EB8E-8240-A247-B3DA9E8BDB52}"/>
                </a:ext>
              </a:extLst>
            </p:cNvPr>
            <p:cNvGrpSpPr/>
            <p:nvPr/>
          </p:nvGrpSpPr>
          <p:grpSpPr>
            <a:xfrm>
              <a:off x="1403648" y="1910894"/>
              <a:ext cx="5376496" cy="3252368"/>
              <a:chOff x="1758771" y="1059582"/>
              <a:chExt cx="5557512" cy="383668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DD12DE5-24BE-7D48-9963-29FBCE073270}"/>
                  </a:ext>
                </a:extLst>
              </p:cNvPr>
              <p:cNvGrpSpPr/>
              <p:nvPr/>
            </p:nvGrpSpPr>
            <p:grpSpPr>
              <a:xfrm>
                <a:off x="1758771" y="3965378"/>
                <a:ext cx="1202162" cy="930887"/>
                <a:chOff x="2195736" y="3290089"/>
                <a:chExt cx="1152128" cy="864096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29F9787D-AD20-2B46-9CD0-7A68557FFF31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blob:111</a:t>
                  </a:r>
                  <a:endParaRPr kumimoji="1" lang="zh-CN" altLang="en-US" dirty="0"/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F382E4A-BD18-1D4D-AC46-922DA8BCB123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58c9bd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03343A0-1BBE-C845-A1B4-A9E14AFECA02}"/>
                  </a:ext>
                </a:extLst>
              </p:cNvPr>
              <p:cNvGrpSpPr/>
              <p:nvPr/>
            </p:nvGrpSpPr>
            <p:grpSpPr>
              <a:xfrm>
                <a:off x="3938038" y="3930683"/>
                <a:ext cx="1253379" cy="930886"/>
                <a:chOff x="2195736" y="3290089"/>
                <a:chExt cx="1152128" cy="864096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8F1DA14-AC04-5944-800A-16A8AA3EC15F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blob:222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40AA80D-2F5A-B045-90E0-D98AD6B88F19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c20090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7811B0D-2490-D74D-8AD1-3D8524B3667F}"/>
                  </a:ext>
                </a:extLst>
              </p:cNvPr>
              <p:cNvGrpSpPr/>
              <p:nvPr/>
            </p:nvGrpSpPr>
            <p:grpSpPr>
              <a:xfrm>
                <a:off x="2838891" y="2439120"/>
                <a:ext cx="1152128" cy="864096"/>
                <a:chOff x="2195736" y="3290089"/>
                <a:chExt cx="1152128" cy="86409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0AF3246-E1A7-7141-BEE2-515E0997CADF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tree</a:t>
                  </a:r>
                  <a:endParaRPr kumimoji="1"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1CEE57A-1E2E-5246-9B86-CAEB651FBACF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4128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caaa1a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C704899-5D4A-7646-BC63-02126D30F2A2}"/>
                  </a:ext>
                </a:extLst>
              </p:cNvPr>
              <p:cNvGrpSpPr/>
              <p:nvPr/>
            </p:nvGrpSpPr>
            <p:grpSpPr>
              <a:xfrm>
                <a:off x="2838891" y="1067343"/>
                <a:ext cx="1152128" cy="864096"/>
                <a:chOff x="2195736" y="3290089"/>
                <a:chExt cx="1152128" cy="864096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815872B-8481-1C4E-823B-FA94B54885D9}"/>
                    </a:ext>
                  </a:extLst>
                </p:cNvPr>
                <p:cNvSpPr/>
                <p:nvPr/>
              </p:nvSpPr>
              <p:spPr>
                <a:xfrm>
                  <a:off x="2195736" y="3290089"/>
                  <a:ext cx="1152128" cy="8640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commit</a:t>
                  </a:r>
                  <a:endParaRPr kumimoji="1" lang="zh-CN" altLang="en-US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999AF28-8A47-FB41-848B-5EBDECD4A0D6}"/>
                    </a:ext>
                  </a:extLst>
                </p:cNvPr>
                <p:cNvSpPr txBox="1"/>
                <p:nvPr/>
              </p:nvSpPr>
              <p:spPr>
                <a:xfrm>
                  <a:off x="2195736" y="3303578"/>
                  <a:ext cx="954107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569e87</a:t>
                  </a:r>
                  <a:endParaRPr kumimoji="1" lang="zh-CN" altLang="en-US" dirty="0"/>
                </a:p>
              </p:txBody>
            </p:sp>
          </p:grp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329241C9-28B3-124C-B06C-D9D9A330795E}"/>
                  </a:ext>
                </a:extLst>
              </p:cNvPr>
              <p:cNvCxnSpPr>
                <a:cxnSpLocks/>
                <a:stCxn id="20" idx="2"/>
                <a:endCxn id="17" idx="0"/>
              </p:cNvCxnSpPr>
              <p:nvPr/>
            </p:nvCxnSpPr>
            <p:spPr>
              <a:xfrm>
                <a:off x="3414955" y="1931439"/>
                <a:ext cx="0" cy="50768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A902506-2BEC-FC47-8836-89C89D479AD1}"/>
                  </a:ext>
                </a:extLst>
              </p:cNvPr>
              <p:cNvSpPr txBox="1"/>
              <p:nvPr/>
            </p:nvSpPr>
            <p:spPr>
              <a:xfrm>
                <a:off x="2071954" y="3216259"/>
                <a:ext cx="620683" cy="36933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err="1"/>
                  <a:t>a.txt</a:t>
                </a:r>
                <a:endParaRPr kumimoji="1" lang="zh-CN" altLang="en-US" dirty="0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85DFF1-C078-F946-A514-4A924F052A82}"/>
                  </a:ext>
                </a:extLst>
              </p:cNvPr>
              <p:cNvSpPr txBox="1"/>
              <p:nvPr/>
            </p:nvSpPr>
            <p:spPr>
              <a:xfrm>
                <a:off x="4220529" y="3247618"/>
                <a:ext cx="741513" cy="43568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b.txt</a:t>
                </a:r>
                <a:endParaRPr kumimoji="1" lang="zh-CN" altLang="en-US" dirty="0"/>
              </a:p>
            </p:txBody>
          </p:sp>
          <p:cxnSp>
            <p:nvCxnSpPr>
              <p:cNvPr id="41" name="肘形连接符 40">
                <a:extLst>
                  <a:ext uri="{FF2B5EF4-FFF2-40B4-BE49-F238E27FC236}">
                    <a16:creationId xmlns:a16="http://schemas.microsoft.com/office/drawing/2014/main" id="{AE1A7BDC-54A7-F74D-969C-8F97F61BEE6F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rot="10800000" flipV="1">
                <a:off x="2425167" y="2871168"/>
                <a:ext cx="413725" cy="1108742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连接符 41">
                <a:extLst>
                  <a:ext uri="{FF2B5EF4-FFF2-40B4-BE49-F238E27FC236}">
                    <a16:creationId xmlns:a16="http://schemas.microsoft.com/office/drawing/2014/main" id="{5C08D4EE-D9CF-B049-8631-3795A3B4FBE8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>
                <a:off x="3991019" y="2871168"/>
                <a:ext cx="459022" cy="1074047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DBE79A6-82C3-AD4A-ADFC-EEA3993C8239}"/>
                  </a:ext>
                </a:extLst>
              </p:cNvPr>
              <p:cNvGrpSpPr/>
              <p:nvPr/>
            </p:nvGrpSpPr>
            <p:grpSpPr>
              <a:xfrm>
                <a:off x="6114121" y="4006348"/>
                <a:ext cx="1202162" cy="855221"/>
                <a:chOff x="6021555" y="3980588"/>
                <a:chExt cx="1202162" cy="855221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B51C76F6-6B54-1049-8B99-F1967D361711}"/>
                    </a:ext>
                  </a:extLst>
                </p:cNvPr>
                <p:cNvSpPr/>
                <p:nvPr/>
              </p:nvSpPr>
              <p:spPr>
                <a:xfrm>
                  <a:off x="6021555" y="3980588"/>
                  <a:ext cx="1202162" cy="8552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blob:</a:t>
                  </a:r>
                  <a:r>
                    <a:rPr kumimoji="1" lang="en-US" altLang="zh-Han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333</a:t>
                  </a:r>
                  <a:endParaRPr kumimoji="1" lang="zh-CN" altLang="en-US" dirty="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CC6F3C4-B458-1140-A4FE-AB2631C305D4}"/>
                    </a:ext>
                  </a:extLst>
                </p:cNvPr>
                <p:cNvSpPr txBox="1"/>
                <p:nvPr/>
              </p:nvSpPr>
              <p:spPr>
                <a:xfrm>
                  <a:off x="6021555" y="3980588"/>
                  <a:ext cx="954107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zh-CN" dirty="0"/>
                    <a:t>55bd0a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10A8E83-B0A2-A24A-B50B-7DADF2F11F50}"/>
                  </a:ext>
                </a:extLst>
              </p:cNvPr>
              <p:cNvGrpSpPr/>
              <p:nvPr/>
            </p:nvGrpSpPr>
            <p:grpSpPr>
              <a:xfrm>
                <a:off x="6084168" y="2427734"/>
                <a:ext cx="1152128" cy="864096"/>
                <a:chOff x="5989597" y="2586080"/>
                <a:chExt cx="1152128" cy="864096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C69F0FA-AB03-FE4C-93A7-8AA289207DFB}"/>
                    </a:ext>
                  </a:extLst>
                </p:cNvPr>
                <p:cNvSpPr/>
                <p:nvPr/>
              </p:nvSpPr>
              <p:spPr>
                <a:xfrm>
                  <a:off x="5989597" y="2586080"/>
                  <a:ext cx="1152128" cy="86409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tree</a:t>
                  </a:r>
                  <a:endParaRPr kumimoji="1" lang="zh-CN" altLang="en-US" dirty="0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6FA7BE6F-90AD-244D-B956-49D5A8701044}"/>
                    </a:ext>
                  </a:extLst>
                </p:cNvPr>
                <p:cNvSpPr txBox="1"/>
                <p:nvPr/>
              </p:nvSpPr>
              <p:spPr>
                <a:xfrm>
                  <a:off x="6000483" y="2597940"/>
                  <a:ext cx="1005403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0fd247c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6A5050FA-7F47-5548-9A97-7E04E4A6DAB4}"/>
                  </a:ext>
                </a:extLst>
              </p:cNvPr>
              <p:cNvGrpSpPr/>
              <p:nvPr/>
            </p:nvGrpSpPr>
            <p:grpSpPr>
              <a:xfrm>
                <a:off x="6084168" y="1059582"/>
                <a:ext cx="1152128" cy="865310"/>
                <a:chOff x="5973843" y="1099282"/>
                <a:chExt cx="1152128" cy="86531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87CAC57-3A50-0447-87FC-E956CD114F52}"/>
                    </a:ext>
                  </a:extLst>
                </p:cNvPr>
                <p:cNvSpPr/>
                <p:nvPr/>
              </p:nvSpPr>
              <p:spPr>
                <a:xfrm>
                  <a:off x="5973843" y="1100496"/>
                  <a:ext cx="1152128" cy="86409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commit</a:t>
                  </a:r>
                  <a:endParaRPr kumimoji="1" lang="zh-CN" altLang="en-US" dirty="0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4DA3A49-8FB9-7747-A53E-AE01829808BC}"/>
                    </a:ext>
                  </a:extLst>
                </p:cNvPr>
                <p:cNvSpPr txBox="1"/>
                <p:nvPr/>
              </p:nvSpPr>
              <p:spPr>
                <a:xfrm>
                  <a:off x="5979116" y="1099282"/>
                  <a:ext cx="954107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10d603</a:t>
                  </a:r>
                  <a:endParaRPr kumimoji="1" lang="zh-CN" altLang="en-US" dirty="0"/>
                </a:p>
              </p:txBody>
            </p:sp>
          </p:grpSp>
          <p:cxnSp>
            <p:nvCxnSpPr>
              <p:cNvPr id="74" name="直线箭头连接符 73">
                <a:extLst>
                  <a:ext uri="{FF2B5EF4-FFF2-40B4-BE49-F238E27FC236}">
                    <a16:creationId xmlns:a16="http://schemas.microsoft.com/office/drawing/2014/main" id="{F69B6D8C-100B-9C48-9CE9-482503D6FB55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6660232" y="3291831"/>
                <a:ext cx="0" cy="74873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箭头连接符 74">
                <a:extLst>
                  <a:ext uri="{FF2B5EF4-FFF2-40B4-BE49-F238E27FC236}">
                    <a16:creationId xmlns:a16="http://schemas.microsoft.com/office/drawing/2014/main" id="{1A23F1E9-57CA-234A-96DF-EEA7B4D65060}"/>
                  </a:ext>
                </a:extLst>
              </p:cNvPr>
              <p:cNvCxnSpPr>
                <a:cxnSpLocks/>
                <a:stCxn id="36" idx="2"/>
                <a:endCxn id="30" idx="0"/>
              </p:cNvCxnSpPr>
              <p:nvPr/>
            </p:nvCxnSpPr>
            <p:spPr>
              <a:xfrm>
                <a:off x="6660232" y="1924892"/>
                <a:ext cx="0" cy="50284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898D3D6-19D5-324C-AA0C-153E25921071}"/>
                  </a:ext>
                </a:extLst>
              </p:cNvPr>
              <p:cNvSpPr txBox="1"/>
              <p:nvPr/>
            </p:nvSpPr>
            <p:spPr>
              <a:xfrm>
                <a:off x="6349889" y="3410675"/>
                <a:ext cx="750567" cy="4356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a.txt</a:t>
                </a:r>
                <a:endParaRPr kumimoji="1" lang="zh-CN" altLang="en-US" dirty="0"/>
              </a:p>
            </p:txBody>
          </p: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91684BE3-55DF-524B-89E1-D4794EBB8EEE}"/>
                  </a:ext>
                </a:extLst>
              </p:cNvPr>
              <p:cNvCxnSpPr>
                <a:cxnSpLocks/>
                <a:stCxn id="20" idx="3"/>
                <a:endCxn id="36" idx="1"/>
              </p:cNvCxnSpPr>
              <p:nvPr/>
            </p:nvCxnSpPr>
            <p:spPr>
              <a:xfrm flipV="1">
                <a:off x="3991019" y="1492844"/>
                <a:ext cx="2093149" cy="6547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29CD050-99F5-2646-AC0B-7C60C76B43F0}"/>
                  </a:ext>
                </a:extLst>
              </p:cNvPr>
              <p:cNvSpPr txBox="1"/>
              <p:nvPr/>
            </p:nvSpPr>
            <p:spPr>
              <a:xfrm>
                <a:off x="4649324" y="1123512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parent</a:t>
                </a:r>
                <a:endParaRPr kumimoji="1" lang="zh-CN" altLang="en-US" dirty="0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8F2B89-6B9A-7D46-A9CC-F7B136A80183}"/>
                </a:ext>
              </a:extLst>
            </p:cNvPr>
            <p:cNvGrpSpPr/>
            <p:nvPr/>
          </p:nvGrpSpPr>
          <p:grpSpPr>
            <a:xfrm>
              <a:off x="5593032" y="800346"/>
              <a:ext cx="1211216" cy="655755"/>
              <a:chOff x="5973843" y="1100497"/>
              <a:chExt cx="1152128" cy="70445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9921BC6-7793-C041-8921-0DA0B9C943D0}"/>
                  </a:ext>
                </a:extLst>
              </p:cNvPr>
              <p:cNvSpPr/>
              <p:nvPr/>
            </p:nvSpPr>
            <p:spPr>
              <a:xfrm>
                <a:off x="5973843" y="1100497"/>
                <a:ext cx="1152128" cy="704450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tag</a:t>
                </a:r>
                <a:endParaRPr kumimoji="1"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F26392F-2D36-8147-9C4B-EA08C4B0B5B3}"/>
                  </a:ext>
                </a:extLst>
              </p:cNvPr>
              <p:cNvSpPr txBox="1"/>
              <p:nvPr/>
            </p:nvSpPr>
            <p:spPr>
              <a:xfrm>
                <a:off x="5979116" y="1131463"/>
                <a:ext cx="889987" cy="369332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7e22fe</a:t>
                </a:r>
                <a:endParaRPr kumimoji="1" lang="zh-CN" altLang="en-US" dirty="0"/>
              </a:p>
            </p:txBody>
          </p:sp>
        </p:grp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590FD9D9-E400-784F-BF95-D42D350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6145461" y="1456101"/>
              <a:ext cx="0" cy="4262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79AD0BF7-E4A1-BE49-A154-D438ED9DD978}"/>
                </a:ext>
              </a:extLst>
            </p:cNvPr>
            <p:cNvCxnSpPr>
              <a:cxnSpLocks/>
              <a:stCxn id="30" idx="1"/>
              <a:endCxn id="13" idx="0"/>
            </p:cNvCxnSpPr>
            <p:nvPr/>
          </p:nvCxnSpPr>
          <p:spPr>
            <a:xfrm rot="10800000" flipV="1">
              <a:off x="4007259" y="3436930"/>
              <a:ext cx="1580902" cy="920124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7461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DD18E20-258B-A243-AEDB-0051BB95866D}"/>
              </a:ext>
            </a:extLst>
          </p:cNvPr>
          <p:cNvSpPr txBox="1"/>
          <p:nvPr/>
        </p:nvSpPr>
        <p:spPr>
          <a:xfrm>
            <a:off x="501061" y="1056532"/>
            <a:ext cx="6087162" cy="1146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  .git/HEAD</a:t>
            </a:r>
            <a:b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  .git/refs/heads/master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2339752" y="2427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71F76A-3A08-B743-8EBE-8B4029E8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6" y="2203256"/>
            <a:ext cx="6066327" cy="13045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5A950-F640-BF4A-89A2-8AA7E9A0E6FF}"/>
              </a:ext>
            </a:extLst>
          </p:cNvPr>
          <p:cNvSpPr/>
          <p:nvPr/>
        </p:nvSpPr>
        <p:spPr>
          <a:xfrm>
            <a:off x="428651" y="35429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1193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33" y="195486"/>
            <a:ext cx="2291135" cy="635248"/>
          </a:xfrm>
        </p:spPr>
        <p:txBody>
          <a:bodyPr>
            <a:normAutofit/>
          </a:bodyPr>
          <a:lstStyle/>
          <a:p>
            <a:pPr marL="180695">
              <a:spcBef>
                <a:spcPts val="600"/>
              </a:spcBef>
            </a:pPr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kumimoji="1" lang="zh-Hans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 三部曲</a:t>
            </a:r>
            <a:endParaRPr kumimoji="1" lang="en-US" altLang="zh-CN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30089"/>
            <a:ext cx="3223270" cy="3103537"/>
          </a:xfrm>
        </p:spPr>
        <p:txBody>
          <a:bodyPr>
            <a:normAutofit/>
          </a:bodyPr>
          <a:lstStyle/>
          <a:p>
            <a:pPr marL="695045" indent="-514350"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pull </a:t>
            </a:r>
          </a:p>
          <a:p>
            <a:pPr marL="695045" indent="-514350"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commit </a:t>
            </a:r>
          </a:p>
          <a:p>
            <a:pPr marL="695045" indent="-514350"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push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42771-05A4-E442-A1B3-AF9A8A3C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27534"/>
            <a:ext cx="410445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0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3274511" y="23354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0126195-FFF1-CB4B-9DC3-16E9A34A182E}"/>
              </a:ext>
            </a:extLst>
          </p:cNvPr>
          <p:cNvSpPr/>
          <p:nvPr/>
        </p:nvSpPr>
        <p:spPr>
          <a:xfrm>
            <a:off x="298701" y="273200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存储原理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B6D22A-AA12-9E44-93A5-46330006F427}"/>
              </a:ext>
            </a:extLst>
          </p:cNvPr>
          <p:cNvGrpSpPr/>
          <p:nvPr/>
        </p:nvGrpSpPr>
        <p:grpSpPr>
          <a:xfrm>
            <a:off x="899592" y="505047"/>
            <a:ext cx="7316187" cy="4362916"/>
            <a:chOff x="899592" y="505047"/>
            <a:chExt cx="7316187" cy="436291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7A2BD8B-CCCB-634A-91E4-EDB937855B77}"/>
                </a:ext>
              </a:extLst>
            </p:cNvPr>
            <p:cNvGrpSpPr/>
            <p:nvPr/>
          </p:nvGrpSpPr>
          <p:grpSpPr>
            <a:xfrm>
              <a:off x="899592" y="505047"/>
              <a:ext cx="5400600" cy="4362916"/>
              <a:chOff x="1403648" y="800346"/>
              <a:chExt cx="5400600" cy="4362916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9FBE5520-EB8E-8240-A247-B3DA9E8BDB52}"/>
                  </a:ext>
                </a:extLst>
              </p:cNvPr>
              <p:cNvGrpSpPr/>
              <p:nvPr/>
            </p:nvGrpSpPr>
            <p:grpSpPr>
              <a:xfrm>
                <a:off x="1403648" y="1910894"/>
                <a:ext cx="5376496" cy="3252368"/>
                <a:chOff x="1758771" y="1059582"/>
                <a:chExt cx="5557512" cy="3836683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0DD12DE5-24BE-7D48-9963-29FBCE073270}"/>
                    </a:ext>
                  </a:extLst>
                </p:cNvPr>
                <p:cNvGrpSpPr/>
                <p:nvPr/>
              </p:nvGrpSpPr>
              <p:grpSpPr>
                <a:xfrm>
                  <a:off x="1758771" y="3965378"/>
                  <a:ext cx="1202162" cy="930887"/>
                  <a:chOff x="2195736" y="3290089"/>
                  <a:chExt cx="1152128" cy="864096"/>
                </a:xfrm>
              </p:grpSpPr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29F9787D-AD20-2B46-9CD0-7A68557FFF31}"/>
                      </a:ext>
                    </a:extLst>
                  </p:cNvPr>
                  <p:cNvSpPr/>
                  <p:nvPr/>
                </p:nvSpPr>
                <p:spPr>
                  <a:xfrm>
                    <a:off x="2195736" y="3290089"/>
                    <a:ext cx="1152128" cy="86409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blob:111</a:t>
                    </a:r>
                    <a:endParaRPr kumimoji="1" lang="zh-CN" altLang="en-US" dirty="0"/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6F382E4A-BD18-1D4D-AC46-922DA8BCB12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5736" y="3303578"/>
                    <a:ext cx="941283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58c9bd</a:t>
                    </a:r>
                    <a:endParaRPr kumimoji="1" lang="zh-CN" altLang="en-US" dirty="0"/>
                  </a:p>
                </p:txBody>
              </p:sp>
            </p:grp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E03343A0-1BBE-C845-A1B4-A9E14AFECA02}"/>
                    </a:ext>
                  </a:extLst>
                </p:cNvPr>
                <p:cNvGrpSpPr/>
                <p:nvPr/>
              </p:nvGrpSpPr>
              <p:grpSpPr>
                <a:xfrm>
                  <a:off x="3938038" y="3930683"/>
                  <a:ext cx="1253379" cy="930886"/>
                  <a:chOff x="2195736" y="3290089"/>
                  <a:chExt cx="1152128" cy="864096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68F1DA14-AC04-5944-800A-16A8AA3EC15F}"/>
                      </a:ext>
                    </a:extLst>
                  </p:cNvPr>
                  <p:cNvSpPr/>
                  <p:nvPr/>
                </p:nvSpPr>
                <p:spPr>
                  <a:xfrm>
                    <a:off x="2195736" y="3290089"/>
                    <a:ext cx="1152128" cy="86409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blob:222</a:t>
                    </a:r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240AA80D-2F5A-B045-90E0-D98AD6B88F19}"/>
                      </a:ext>
                    </a:extLst>
                  </p:cNvPr>
                  <p:cNvSpPr txBox="1"/>
                  <p:nvPr/>
                </p:nvSpPr>
                <p:spPr>
                  <a:xfrm>
                    <a:off x="2195736" y="3303578"/>
                    <a:ext cx="941283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c20090</a:t>
                    </a:r>
                    <a:endParaRPr kumimoji="1" lang="zh-CN" altLang="en-US" dirty="0"/>
                  </a:p>
                </p:txBody>
              </p: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47811B0D-2490-D74D-8AD1-3D8524B3667F}"/>
                    </a:ext>
                  </a:extLst>
                </p:cNvPr>
                <p:cNvGrpSpPr/>
                <p:nvPr/>
              </p:nvGrpSpPr>
              <p:grpSpPr>
                <a:xfrm>
                  <a:off x="2838891" y="2439120"/>
                  <a:ext cx="1152128" cy="864096"/>
                  <a:chOff x="2195736" y="3290089"/>
                  <a:chExt cx="1152128" cy="864096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20AF3246-E1A7-7141-BEE2-515E0997CADF}"/>
                      </a:ext>
                    </a:extLst>
                  </p:cNvPr>
                  <p:cNvSpPr/>
                  <p:nvPr/>
                </p:nvSpPr>
                <p:spPr>
                  <a:xfrm>
                    <a:off x="2195736" y="3290089"/>
                    <a:ext cx="1152128" cy="864096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tree</a:t>
                    </a:r>
                    <a:endParaRPr kumimoji="1" lang="zh-CN" altLang="en-US" dirty="0"/>
                  </a:p>
                </p:txBody>
              </p: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01CEE57A-1E2E-5246-9B86-CAEB651FBACF}"/>
                      </a:ext>
                    </a:extLst>
                  </p:cNvPr>
                  <p:cNvSpPr txBox="1"/>
                  <p:nvPr/>
                </p:nvSpPr>
                <p:spPr>
                  <a:xfrm>
                    <a:off x="2195736" y="3303578"/>
                    <a:ext cx="941283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caaa1a</a:t>
                    </a:r>
                    <a:endParaRPr kumimoji="1" lang="zh-CN" altLang="en-US" dirty="0"/>
                  </a:p>
                </p:txBody>
              </p: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9C704899-5D4A-7646-BC63-02126D30F2A2}"/>
                    </a:ext>
                  </a:extLst>
                </p:cNvPr>
                <p:cNvGrpSpPr/>
                <p:nvPr/>
              </p:nvGrpSpPr>
              <p:grpSpPr>
                <a:xfrm>
                  <a:off x="2838891" y="1067343"/>
                  <a:ext cx="1152128" cy="864096"/>
                  <a:chOff x="2195736" y="3290089"/>
                  <a:chExt cx="1152128" cy="864096"/>
                </a:xfrm>
              </p:grpSpPr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815872B-8481-1C4E-823B-FA94B54885D9}"/>
                      </a:ext>
                    </a:extLst>
                  </p:cNvPr>
                  <p:cNvSpPr/>
                  <p:nvPr/>
                </p:nvSpPr>
                <p:spPr>
                  <a:xfrm>
                    <a:off x="2195736" y="3290089"/>
                    <a:ext cx="1152128" cy="86409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commit</a:t>
                    </a:r>
                    <a:endParaRPr kumimoji="1" lang="zh-CN" altLang="en-US" dirty="0"/>
                  </a:p>
                </p:txBody>
              </p:sp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999AF28-8A47-FB41-848B-5EBDECD4A0D6}"/>
                      </a:ext>
                    </a:extLst>
                  </p:cNvPr>
                  <p:cNvSpPr txBox="1"/>
                  <p:nvPr/>
                </p:nvSpPr>
                <p:spPr>
                  <a:xfrm>
                    <a:off x="2195736" y="3303578"/>
                    <a:ext cx="954107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569e87</a:t>
                    </a:r>
                    <a:endParaRPr kumimoji="1" lang="zh-CN" altLang="en-US" dirty="0"/>
                  </a:p>
                </p:txBody>
              </p:sp>
            </p:grpSp>
            <p:cxnSp>
              <p:nvCxnSpPr>
                <p:cNvPr id="28" name="直线箭头连接符 27">
                  <a:extLst>
                    <a:ext uri="{FF2B5EF4-FFF2-40B4-BE49-F238E27FC236}">
                      <a16:creationId xmlns:a16="http://schemas.microsoft.com/office/drawing/2014/main" id="{329241C9-28B3-124C-B06C-D9D9A330795E}"/>
                    </a:ext>
                  </a:extLst>
                </p:cNvPr>
                <p:cNvCxnSpPr>
                  <a:cxnSpLocks/>
                  <a:stCxn id="20" idx="2"/>
                  <a:endCxn id="17" idx="0"/>
                </p:cNvCxnSpPr>
                <p:nvPr/>
              </p:nvCxnSpPr>
              <p:spPr>
                <a:xfrm>
                  <a:off x="3414955" y="1931439"/>
                  <a:ext cx="0" cy="507681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A902506-2BEC-FC47-8836-89C89D479AD1}"/>
                    </a:ext>
                  </a:extLst>
                </p:cNvPr>
                <p:cNvSpPr txBox="1"/>
                <p:nvPr/>
              </p:nvSpPr>
              <p:spPr>
                <a:xfrm>
                  <a:off x="2071954" y="3216259"/>
                  <a:ext cx="620683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 err="1"/>
                    <a:t>a.txt</a:t>
                  </a:r>
                  <a:endParaRPr kumimoji="1" lang="zh-CN" altLang="en-US" dirty="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F85DFF1-C078-F946-A514-4A924F052A82}"/>
                    </a:ext>
                  </a:extLst>
                </p:cNvPr>
                <p:cNvSpPr txBox="1"/>
                <p:nvPr/>
              </p:nvSpPr>
              <p:spPr>
                <a:xfrm>
                  <a:off x="4220529" y="3247618"/>
                  <a:ext cx="741513" cy="435685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 err="1"/>
                    <a:t>b.txt</a:t>
                  </a:r>
                  <a:endParaRPr kumimoji="1" lang="zh-CN" altLang="en-US" dirty="0"/>
                </a:p>
              </p:txBody>
            </p:sp>
            <p:cxnSp>
              <p:nvCxnSpPr>
                <p:cNvPr id="41" name="肘形连接符 40">
                  <a:extLst>
                    <a:ext uri="{FF2B5EF4-FFF2-40B4-BE49-F238E27FC236}">
                      <a16:creationId xmlns:a16="http://schemas.microsoft.com/office/drawing/2014/main" id="{AE1A7BDC-54A7-F74D-969C-8F97F61BEE6F}"/>
                    </a:ext>
                  </a:extLst>
                </p:cNvPr>
                <p:cNvCxnSpPr>
                  <a:cxnSpLocks/>
                  <a:stCxn id="17" idx="1"/>
                </p:cNvCxnSpPr>
                <p:nvPr/>
              </p:nvCxnSpPr>
              <p:spPr>
                <a:xfrm rot="10800000" flipV="1">
                  <a:off x="2425167" y="2871168"/>
                  <a:ext cx="413725" cy="1108742"/>
                </a:xfrm>
                <a:prstGeom prst="bentConnector2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肘形连接符 41">
                  <a:extLst>
                    <a:ext uri="{FF2B5EF4-FFF2-40B4-BE49-F238E27FC236}">
                      <a16:creationId xmlns:a16="http://schemas.microsoft.com/office/drawing/2014/main" id="{5C08D4EE-D9CF-B049-8631-3795A3B4FBE8}"/>
                    </a:ext>
                  </a:extLst>
                </p:cNvPr>
                <p:cNvCxnSpPr>
                  <a:cxnSpLocks/>
                  <a:stCxn id="17" idx="3"/>
                  <a:endCxn id="13" idx="0"/>
                </p:cNvCxnSpPr>
                <p:nvPr/>
              </p:nvCxnSpPr>
              <p:spPr>
                <a:xfrm>
                  <a:off x="3991019" y="2871168"/>
                  <a:ext cx="459022" cy="1074047"/>
                </a:xfrm>
                <a:prstGeom prst="bentConnector2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BDBE79A6-82C3-AD4A-ADFC-EEA3993C8239}"/>
                    </a:ext>
                  </a:extLst>
                </p:cNvPr>
                <p:cNvGrpSpPr/>
                <p:nvPr/>
              </p:nvGrpSpPr>
              <p:grpSpPr>
                <a:xfrm>
                  <a:off x="6114121" y="4006348"/>
                  <a:ext cx="1202162" cy="855221"/>
                  <a:chOff x="6021555" y="3980588"/>
                  <a:chExt cx="1202162" cy="855221"/>
                </a:xfrm>
              </p:grpSpPr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B51C76F6-6B54-1049-8B99-F1967D361711}"/>
                      </a:ext>
                    </a:extLst>
                  </p:cNvPr>
                  <p:cNvSpPr/>
                  <p:nvPr/>
                </p:nvSpPr>
                <p:spPr>
                  <a:xfrm>
                    <a:off x="6021555" y="3980588"/>
                    <a:ext cx="1202162" cy="8552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blob:</a:t>
                    </a:r>
                    <a:r>
                      <a:rPr kumimoji="1" lang="en-US" altLang="zh-Han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333</a:t>
                    </a:r>
                    <a:endParaRPr kumimoji="1" lang="zh-CN" altLang="en-US" dirty="0"/>
                  </a:p>
                </p:txBody>
              </p:sp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BCC6F3C4-B458-1140-A4FE-AB2631C305D4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555" y="3980588"/>
                    <a:ext cx="954107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" altLang="zh-CN" dirty="0"/>
                      <a:t>55bd0a</a:t>
                    </a:r>
                    <a:endParaRPr kumimoji="1" lang="zh-CN" altLang="en-US" dirty="0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710A8E83-B0A2-A24A-B50B-7DADF2F11F50}"/>
                    </a:ext>
                  </a:extLst>
                </p:cNvPr>
                <p:cNvGrpSpPr/>
                <p:nvPr/>
              </p:nvGrpSpPr>
              <p:grpSpPr>
                <a:xfrm>
                  <a:off x="6084168" y="2427734"/>
                  <a:ext cx="1152128" cy="864096"/>
                  <a:chOff x="5989597" y="2586080"/>
                  <a:chExt cx="1152128" cy="864096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EC69F0FA-AB03-FE4C-93A7-8AA289207DFB}"/>
                      </a:ext>
                    </a:extLst>
                  </p:cNvPr>
                  <p:cNvSpPr/>
                  <p:nvPr/>
                </p:nvSpPr>
                <p:spPr>
                  <a:xfrm>
                    <a:off x="5989597" y="2586080"/>
                    <a:ext cx="1152128" cy="864096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tree</a:t>
                    </a:r>
                    <a:endParaRPr kumimoji="1" lang="zh-CN" altLang="en-US" dirty="0"/>
                  </a:p>
                </p:txBody>
              </p:sp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6FA7BE6F-90AD-244D-B956-49D5A8701044}"/>
                      </a:ext>
                    </a:extLst>
                  </p:cNvPr>
                  <p:cNvSpPr txBox="1"/>
                  <p:nvPr/>
                </p:nvSpPr>
                <p:spPr>
                  <a:xfrm>
                    <a:off x="6000483" y="2597940"/>
                    <a:ext cx="1005403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0fd247c</a:t>
                    </a:r>
                    <a:endParaRPr kumimoji="1" lang="zh-CN" altLang="en-US" dirty="0"/>
                  </a:p>
                </p:txBody>
              </p: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6A5050FA-7F47-5548-9A97-7E04E4A6DAB4}"/>
                    </a:ext>
                  </a:extLst>
                </p:cNvPr>
                <p:cNvGrpSpPr/>
                <p:nvPr/>
              </p:nvGrpSpPr>
              <p:grpSpPr>
                <a:xfrm>
                  <a:off x="6084168" y="1059582"/>
                  <a:ext cx="1152128" cy="865310"/>
                  <a:chOff x="5973843" y="1099282"/>
                  <a:chExt cx="1152128" cy="865310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A87CAC57-3A50-0447-87FC-E956CD114F52}"/>
                      </a:ext>
                    </a:extLst>
                  </p:cNvPr>
                  <p:cNvSpPr/>
                  <p:nvPr/>
                </p:nvSpPr>
                <p:spPr>
                  <a:xfrm>
                    <a:off x="5973843" y="1100496"/>
                    <a:ext cx="1152128" cy="86409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 algn="ctr"/>
                    <a:r>
                      <a:rPr kumimoji="1"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commit</a:t>
                    </a:r>
                    <a:endParaRPr kumimoji="1"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94DA3A49-8FB9-7747-A53E-AE01829808BC}"/>
                      </a:ext>
                    </a:extLst>
                  </p:cNvPr>
                  <p:cNvSpPr txBox="1"/>
                  <p:nvPr/>
                </p:nvSpPr>
                <p:spPr>
                  <a:xfrm>
                    <a:off x="5979116" y="1099282"/>
                    <a:ext cx="954107" cy="369332"/>
                  </a:xfrm>
                  <a:prstGeom prst="rect">
                    <a:avLst/>
                  </a:prstGeom>
                  <a:solidFill>
                    <a:srgbClr val="E95404">
                      <a:alpha val="60000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10d603</a:t>
                    </a:r>
                    <a:endParaRPr kumimoji="1" lang="zh-CN" altLang="en-US" dirty="0"/>
                  </a:p>
                </p:txBody>
              </p:sp>
            </p:grpSp>
            <p:cxnSp>
              <p:nvCxnSpPr>
                <p:cNvPr id="74" name="直线箭头连接符 73">
                  <a:extLst>
                    <a:ext uri="{FF2B5EF4-FFF2-40B4-BE49-F238E27FC236}">
                      <a16:creationId xmlns:a16="http://schemas.microsoft.com/office/drawing/2014/main" id="{F69B6D8C-100B-9C48-9CE9-482503D6FB55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>
                  <a:off x="6660232" y="3291831"/>
                  <a:ext cx="0" cy="74873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箭头连接符 74">
                  <a:extLst>
                    <a:ext uri="{FF2B5EF4-FFF2-40B4-BE49-F238E27FC236}">
                      <a16:creationId xmlns:a16="http://schemas.microsoft.com/office/drawing/2014/main" id="{1A23F1E9-57CA-234A-96DF-EEA7B4D65060}"/>
                    </a:ext>
                  </a:extLst>
                </p:cNvPr>
                <p:cNvCxnSpPr>
                  <a:cxnSpLocks/>
                  <a:stCxn id="36" idx="2"/>
                  <a:endCxn id="30" idx="0"/>
                </p:cNvCxnSpPr>
                <p:nvPr/>
              </p:nvCxnSpPr>
              <p:spPr>
                <a:xfrm>
                  <a:off x="6660232" y="1924892"/>
                  <a:ext cx="0" cy="50284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C898D3D6-19D5-324C-AA0C-153E25921071}"/>
                    </a:ext>
                  </a:extLst>
                </p:cNvPr>
                <p:cNvSpPr txBox="1"/>
                <p:nvPr/>
              </p:nvSpPr>
              <p:spPr>
                <a:xfrm>
                  <a:off x="6349889" y="3410675"/>
                  <a:ext cx="750567" cy="43568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a.txt</a:t>
                  </a:r>
                  <a:endParaRPr kumimoji="1" lang="zh-CN" altLang="en-US" dirty="0"/>
                </a:p>
              </p:txBody>
            </p:sp>
            <p:cxnSp>
              <p:nvCxnSpPr>
                <p:cNvPr id="84" name="直线箭头连接符 83">
                  <a:extLst>
                    <a:ext uri="{FF2B5EF4-FFF2-40B4-BE49-F238E27FC236}">
                      <a16:creationId xmlns:a16="http://schemas.microsoft.com/office/drawing/2014/main" id="{91684BE3-55DF-524B-89E1-D4794EBB8EEE}"/>
                    </a:ext>
                  </a:extLst>
                </p:cNvPr>
                <p:cNvCxnSpPr>
                  <a:cxnSpLocks/>
                  <a:stCxn id="20" idx="3"/>
                  <a:endCxn id="36" idx="1"/>
                </p:cNvCxnSpPr>
                <p:nvPr/>
              </p:nvCxnSpPr>
              <p:spPr>
                <a:xfrm flipV="1">
                  <a:off x="3991019" y="1492844"/>
                  <a:ext cx="2093149" cy="6547"/>
                </a:xfrm>
                <a:prstGeom prst="straightConnector1">
                  <a:avLst/>
                </a:prstGeom>
                <a:ln w="1905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29CD050-99F5-2646-AC0B-7C60C76B43F0}"/>
                    </a:ext>
                  </a:extLst>
                </p:cNvPr>
                <p:cNvSpPr txBox="1"/>
                <p:nvPr/>
              </p:nvSpPr>
              <p:spPr>
                <a:xfrm>
                  <a:off x="4649324" y="1123512"/>
                  <a:ext cx="838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parent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D8F2B89-6B9A-7D46-A9CC-F7B136A80183}"/>
                  </a:ext>
                </a:extLst>
              </p:cNvPr>
              <p:cNvGrpSpPr/>
              <p:nvPr/>
            </p:nvGrpSpPr>
            <p:grpSpPr>
              <a:xfrm>
                <a:off x="5593032" y="800346"/>
                <a:ext cx="1211216" cy="655755"/>
                <a:chOff x="5973843" y="1100497"/>
                <a:chExt cx="1152128" cy="704450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79921BC6-7793-C041-8921-0DA0B9C943D0}"/>
                    </a:ext>
                  </a:extLst>
                </p:cNvPr>
                <p:cNvSpPr/>
                <p:nvPr/>
              </p:nvSpPr>
              <p:spPr>
                <a:xfrm>
                  <a:off x="5973843" y="1100497"/>
                  <a:ext cx="1152128" cy="704450"/>
                </a:xfrm>
                <a:prstGeom prst="rect">
                  <a:avLst/>
                </a:prstGeom>
                <a:solidFill>
                  <a:srgbClr val="FF0000">
                    <a:alpha val="2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tag</a:t>
                  </a:r>
                  <a:endParaRPr kumimoji="1" lang="zh-CN" altLang="en-US" dirty="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F26392F-2D36-8147-9C4B-EA08C4B0B5B3}"/>
                    </a:ext>
                  </a:extLst>
                </p:cNvPr>
                <p:cNvSpPr txBox="1"/>
                <p:nvPr/>
              </p:nvSpPr>
              <p:spPr>
                <a:xfrm>
                  <a:off x="5979116" y="1131463"/>
                  <a:ext cx="889987" cy="369332"/>
                </a:xfrm>
                <a:prstGeom prst="rect">
                  <a:avLst/>
                </a:prstGeom>
                <a:solidFill>
                  <a:srgbClr val="E95404">
                    <a:alpha val="6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7e22fe</a:t>
                  </a:r>
                  <a:endParaRPr kumimoji="1" lang="zh-CN" altLang="en-US" dirty="0"/>
                </a:p>
              </p:txBody>
            </p:sp>
          </p:grp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590FD9D9-E400-784F-BF95-D42D350EE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5461" y="1456101"/>
                <a:ext cx="0" cy="42626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肘形连接符 46">
                <a:extLst>
                  <a:ext uri="{FF2B5EF4-FFF2-40B4-BE49-F238E27FC236}">
                    <a16:creationId xmlns:a16="http://schemas.microsoft.com/office/drawing/2014/main" id="{79AD0BF7-E4A1-BE49-A154-D438ED9DD978}"/>
                  </a:ext>
                </a:extLst>
              </p:cNvPr>
              <p:cNvCxnSpPr>
                <a:cxnSpLocks/>
                <a:stCxn id="30" idx="1"/>
                <a:endCxn id="13" idx="0"/>
              </p:cNvCxnSpPr>
              <p:nvPr/>
            </p:nvCxnSpPr>
            <p:spPr>
              <a:xfrm rot="10800000" flipV="1">
                <a:off x="4007259" y="3436930"/>
                <a:ext cx="1580902" cy="920124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9D4FE3-0BEA-074C-8FC5-02C4E8579E83}"/>
                </a:ext>
              </a:extLst>
            </p:cNvPr>
            <p:cNvGrpSpPr/>
            <p:nvPr/>
          </p:nvGrpSpPr>
          <p:grpSpPr>
            <a:xfrm>
              <a:off x="6193835" y="587575"/>
              <a:ext cx="2021944" cy="1601248"/>
              <a:chOff x="6222464" y="877694"/>
              <a:chExt cx="2021944" cy="1392011"/>
            </a:xfrm>
          </p:grpSpPr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6BF1172C-E14E-B84A-AD26-7894405825B2}"/>
                  </a:ext>
                </a:extLst>
              </p:cNvPr>
              <p:cNvCxnSpPr>
                <a:cxnSpLocks/>
                <a:stCxn id="50" idx="1"/>
              </p:cNvCxnSpPr>
              <p:nvPr/>
            </p:nvCxnSpPr>
            <p:spPr>
              <a:xfrm flipH="1">
                <a:off x="6222464" y="2028598"/>
                <a:ext cx="797808" cy="214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C9D37CD2-433D-894C-AEE1-F1D4F3F1CE15}"/>
                  </a:ext>
                </a:extLst>
              </p:cNvPr>
              <p:cNvSpPr/>
              <p:nvPr/>
            </p:nvSpPr>
            <p:spPr>
              <a:xfrm>
                <a:off x="7020272" y="1787492"/>
                <a:ext cx="1224136" cy="4822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master</a:t>
                </a:r>
                <a:endParaRPr kumimoji="1" lang="zh-CN" altLang="en-US" dirty="0"/>
              </a:p>
            </p:txBody>
          </p:sp>
          <p:sp>
            <p:nvSpPr>
              <p:cNvPr id="51" name="圆角矩形 50">
                <a:extLst>
                  <a:ext uri="{FF2B5EF4-FFF2-40B4-BE49-F238E27FC236}">
                    <a16:creationId xmlns:a16="http://schemas.microsoft.com/office/drawing/2014/main" id="{19C29453-26EF-1C43-A101-764011C2248C}"/>
                  </a:ext>
                </a:extLst>
              </p:cNvPr>
              <p:cNvSpPr/>
              <p:nvPr/>
            </p:nvSpPr>
            <p:spPr>
              <a:xfrm>
                <a:off x="7020272" y="877694"/>
                <a:ext cx="1224136" cy="453032"/>
              </a:xfrm>
              <a:prstGeom prst="roundRect">
                <a:avLst/>
              </a:prstGeom>
              <a:solidFill>
                <a:srgbClr val="EC5300"/>
              </a:solidFill>
              <a:ln>
                <a:solidFill>
                  <a:srgbClr val="EC5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head</a:t>
                </a:r>
                <a:endParaRPr kumimoji="1" lang="zh-CN" altLang="en-US" dirty="0"/>
              </a:p>
            </p:txBody>
          </p: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FF4CBEFB-0163-9B48-B871-DFA050F7C7AB}"/>
                  </a:ext>
                </a:extLst>
              </p:cNvPr>
              <p:cNvCxnSpPr>
                <a:cxnSpLocks/>
                <a:stCxn id="51" idx="2"/>
                <a:endCxn id="50" idx="0"/>
              </p:cNvCxnSpPr>
              <p:nvPr/>
            </p:nvCxnSpPr>
            <p:spPr>
              <a:xfrm>
                <a:off x="7632340" y="1330726"/>
                <a:ext cx="0" cy="45676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195933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B8FAA5C6-AA66-6F45-897C-704EBC22F266}"/>
              </a:ext>
            </a:extLst>
          </p:cNvPr>
          <p:cNvSpPr/>
          <p:nvPr/>
        </p:nvSpPr>
        <p:spPr>
          <a:xfrm>
            <a:off x="611559" y="2286000"/>
            <a:ext cx="7416823" cy="239171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710040-77EF-8541-AF3D-492D7587DAFF}"/>
              </a:ext>
            </a:extLst>
          </p:cNvPr>
          <p:cNvSpPr/>
          <p:nvPr/>
        </p:nvSpPr>
        <p:spPr>
          <a:xfrm>
            <a:off x="625924" y="758233"/>
            <a:ext cx="7416822" cy="72117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AD5B13C9-5B6E-EA48-899E-E8FF0B061295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3430257" y="3668349"/>
            <a:ext cx="428146" cy="39708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B8CF4EB-D10A-2C46-BE1B-3826D256F71C}"/>
              </a:ext>
            </a:extLst>
          </p:cNvPr>
          <p:cNvCxnSpPr>
            <a:cxnSpLocks/>
            <a:endCxn id="165" idx="0"/>
          </p:cNvCxnSpPr>
          <p:nvPr/>
        </p:nvCxnSpPr>
        <p:spPr>
          <a:xfrm flipH="1">
            <a:off x="3052600" y="3226872"/>
            <a:ext cx="5374" cy="2452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F0C701C8-DDD4-6F48-BE0B-A0E9A8B2A7AA}"/>
              </a:ext>
            </a:extLst>
          </p:cNvPr>
          <p:cNvCxnSpPr>
            <a:cxnSpLocks/>
            <a:stCxn id="164" idx="1"/>
            <a:endCxn id="157" idx="0"/>
          </p:cNvCxnSpPr>
          <p:nvPr/>
        </p:nvCxnSpPr>
        <p:spPr>
          <a:xfrm rot="10800000" flipV="1">
            <a:off x="2214837" y="3832015"/>
            <a:ext cx="434861" cy="24633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266FC63-6342-D341-A7CF-C224DC2D57FB}"/>
              </a:ext>
            </a:extLst>
          </p:cNvPr>
          <p:cNvGrpSpPr/>
          <p:nvPr/>
        </p:nvGrpSpPr>
        <p:grpSpPr>
          <a:xfrm>
            <a:off x="3424527" y="2461286"/>
            <a:ext cx="917747" cy="638541"/>
            <a:chOff x="3430255" y="2396930"/>
            <a:chExt cx="917747" cy="638541"/>
          </a:xfrm>
        </p:grpSpPr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7FD0E3EB-8819-F642-8588-D372C2D18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255" y="2937704"/>
              <a:ext cx="23946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9BA4F623-73CA-2A46-96DC-49AAFF8CC389}"/>
                </a:ext>
              </a:extLst>
            </p:cNvPr>
            <p:cNvSpPr/>
            <p:nvPr/>
          </p:nvSpPr>
          <p:spPr>
            <a:xfrm>
              <a:off x="3669718" y="2828566"/>
              <a:ext cx="678284" cy="206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</a:t>
              </a:r>
              <a:endParaRPr kumimoji="1"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92471A1B-B421-8F48-86C0-AFAA81EBE73C}"/>
                </a:ext>
              </a:extLst>
            </p:cNvPr>
            <p:cNvSpPr/>
            <p:nvPr/>
          </p:nvSpPr>
          <p:spPr>
            <a:xfrm>
              <a:off x="3669718" y="2396930"/>
              <a:ext cx="678284" cy="246131"/>
            </a:xfrm>
            <a:prstGeom prst="roundRect">
              <a:avLst/>
            </a:prstGeom>
            <a:solidFill>
              <a:srgbClr val="EC5300"/>
            </a:solidFill>
            <a:ln>
              <a:solidFill>
                <a:srgbClr val="EC5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head</a:t>
              </a:r>
              <a:endParaRPr kumimoji="1" lang="zh-CN" altLang="en-US" sz="1200" dirty="0"/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7F19FD58-C96E-6048-9F0D-D52AC5A9D61E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4008860" y="2643061"/>
              <a:ext cx="0" cy="18550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265C880-8132-C645-AE64-75F5927402AA}"/>
              </a:ext>
            </a:extLst>
          </p:cNvPr>
          <p:cNvGrpSpPr/>
          <p:nvPr/>
        </p:nvGrpSpPr>
        <p:grpSpPr>
          <a:xfrm>
            <a:off x="1992658" y="866348"/>
            <a:ext cx="813261" cy="504948"/>
            <a:chOff x="2757738" y="770966"/>
            <a:chExt cx="813261" cy="504948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845D5A5-0A4E-F74E-908B-AA6841E6EA4E}"/>
                </a:ext>
              </a:extLst>
            </p:cNvPr>
            <p:cNvSpPr/>
            <p:nvPr/>
          </p:nvSpPr>
          <p:spPr>
            <a:xfrm>
              <a:off x="2757738" y="1009868"/>
              <a:ext cx="813261" cy="266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111</a:t>
              </a:r>
              <a:endParaRPr kumimoji="1" lang="zh-CN" altLang="en-US" sz="1200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A1E67C1-D588-7948-92BB-8FBC5A3BBD43}"/>
                </a:ext>
              </a:extLst>
            </p:cNvPr>
            <p:cNvSpPr txBox="1"/>
            <p:nvPr/>
          </p:nvSpPr>
          <p:spPr>
            <a:xfrm>
              <a:off x="2757738" y="770966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a.txt</a:t>
              </a:r>
              <a:endParaRPr kumimoji="1" lang="zh-CN" altLang="en-US" sz="1000" dirty="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99B8B20-062C-8A45-BB98-E88D07BEE9A9}"/>
              </a:ext>
            </a:extLst>
          </p:cNvPr>
          <p:cNvGrpSpPr/>
          <p:nvPr/>
        </p:nvGrpSpPr>
        <p:grpSpPr>
          <a:xfrm>
            <a:off x="4520189" y="870974"/>
            <a:ext cx="813261" cy="504948"/>
            <a:chOff x="2757738" y="770966"/>
            <a:chExt cx="813261" cy="50494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982A91E-4960-CA4F-ADA0-54B1604ABDB1}"/>
                </a:ext>
              </a:extLst>
            </p:cNvPr>
            <p:cNvSpPr/>
            <p:nvPr/>
          </p:nvSpPr>
          <p:spPr>
            <a:xfrm>
              <a:off x="2757738" y="1009868"/>
              <a:ext cx="813261" cy="266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222</a:t>
              </a:r>
              <a:endParaRPr kumimoji="1" lang="zh-CN" altLang="en-US" sz="1200" dirty="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E66874E-9BB9-BD43-94C9-F55AC233D13A}"/>
                </a:ext>
              </a:extLst>
            </p:cNvPr>
            <p:cNvSpPr txBox="1"/>
            <p:nvPr/>
          </p:nvSpPr>
          <p:spPr>
            <a:xfrm>
              <a:off x="2757738" y="770966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 err="1"/>
                <a:t>b.txt</a:t>
              </a:r>
              <a:endParaRPr kumimoji="1" lang="zh-CN" altLang="en-US" sz="1000" dirty="0"/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2A0827A7-50F9-4940-B439-71A3F17C1473}"/>
              </a:ext>
            </a:extLst>
          </p:cNvPr>
          <p:cNvSpPr txBox="1"/>
          <p:nvPr/>
        </p:nvSpPr>
        <p:spPr>
          <a:xfrm>
            <a:off x="665579" y="858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工作目录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59BB8A4-123F-B646-A7CB-5730F365F6EA}"/>
              </a:ext>
            </a:extLst>
          </p:cNvPr>
          <p:cNvSpPr txBox="1"/>
          <p:nvPr/>
        </p:nvSpPr>
        <p:spPr>
          <a:xfrm>
            <a:off x="647222" y="24074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本地仓库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FE96B73-CBFD-8D44-8AC3-E53EC62D6B4B}"/>
              </a:ext>
            </a:extLst>
          </p:cNvPr>
          <p:cNvSpPr/>
          <p:nvPr/>
        </p:nvSpPr>
        <p:spPr>
          <a:xfrm>
            <a:off x="611559" y="1565857"/>
            <a:ext cx="7416822" cy="65523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C5E099D-D83F-5849-AC41-84F1F0D71E6E}"/>
              </a:ext>
            </a:extLst>
          </p:cNvPr>
          <p:cNvSpPr txBox="1"/>
          <p:nvPr/>
        </p:nvSpPr>
        <p:spPr>
          <a:xfrm>
            <a:off x="665579" y="16002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索引区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B78AA123-83C2-D741-987C-00AA1E911648}"/>
              </a:ext>
            </a:extLst>
          </p:cNvPr>
          <p:cNvGrpSpPr/>
          <p:nvPr/>
        </p:nvGrpSpPr>
        <p:grpSpPr>
          <a:xfrm>
            <a:off x="1992658" y="1675682"/>
            <a:ext cx="813261" cy="474009"/>
            <a:chOff x="1666578" y="1651306"/>
            <a:chExt cx="813261" cy="47400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705CCFC-2976-6948-A205-AA4F5A847748}"/>
                </a:ext>
              </a:extLst>
            </p:cNvPr>
            <p:cNvSpPr/>
            <p:nvPr/>
          </p:nvSpPr>
          <p:spPr>
            <a:xfrm>
              <a:off x="1666578" y="1875570"/>
              <a:ext cx="813261" cy="2497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blob:111</a:t>
              </a:r>
              <a:endParaRPr kumimoji="1" lang="zh-CN" altLang="en-US" sz="1200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527728D-8161-F04D-AEC8-4E2EA1801FAC}"/>
                </a:ext>
              </a:extLst>
            </p:cNvPr>
            <p:cNvSpPr txBox="1"/>
            <p:nvPr/>
          </p:nvSpPr>
          <p:spPr>
            <a:xfrm>
              <a:off x="1666578" y="1651306"/>
              <a:ext cx="813261" cy="231135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58c9bd</a:t>
              </a:r>
              <a:endParaRPr kumimoji="1" lang="zh-CN" altLang="en-US" sz="1000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9BE2AFD-3AF5-CA44-B356-9E54857FEBF9}"/>
              </a:ext>
            </a:extLst>
          </p:cNvPr>
          <p:cNvGrpSpPr/>
          <p:nvPr/>
        </p:nvGrpSpPr>
        <p:grpSpPr>
          <a:xfrm>
            <a:off x="4541025" y="1657422"/>
            <a:ext cx="813261" cy="498790"/>
            <a:chOff x="2442053" y="868845"/>
            <a:chExt cx="813261" cy="49832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3FFBA7E-4586-044A-A8A1-69818CB2BD9B}"/>
                </a:ext>
              </a:extLst>
            </p:cNvPr>
            <p:cNvSpPr/>
            <p:nvPr/>
          </p:nvSpPr>
          <p:spPr>
            <a:xfrm>
              <a:off x="2442054" y="1097576"/>
              <a:ext cx="813260" cy="269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blob:222</a:t>
              </a:r>
              <a:endParaRPr kumimoji="1" lang="zh-CN" altLang="en-US" sz="1200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D112DD6-D9F4-BB41-8257-5072BF4D131A}"/>
                </a:ext>
              </a:extLst>
            </p:cNvPr>
            <p:cNvSpPr txBox="1"/>
            <p:nvPr/>
          </p:nvSpPr>
          <p:spPr>
            <a:xfrm>
              <a:off x="2442053" y="868845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c20090</a:t>
              </a:r>
              <a:endParaRPr kumimoji="1" lang="zh-CN" altLang="en-US" sz="1000" dirty="0"/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E34FEC8-637F-A243-B355-D871EAFF9979}"/>
              </a:ext>
            </a:extLst>
          </p:cNvPr>
          <p:cNvSpPr txBox="1"/>
          <p:nvPr/>
        </p:nvSpPr>
        <p:spPr>
          <a:xfrm>
            <a:off x="1047332" y="4700846"/>
            <a:ext cx="19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echo 333 &gt; a.txt</a:t>
            </a:r>
            <a:endParaRPr kumimoji="1" lang="zh-CN" altLang="en-US" dirty="0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FBBD5525-2147-EF43-B591-0B2A30C57E79}"/>
              </a:ext>
            </a:extLst>
          </p:cNvPr>
          <p:cNvGrpSpPr/>
          <p:nvPr/>
        </p:nvGrpSpPr>
        <p:grpSpPr>
          <a:xfrm>
            <a:off x="3275514" y="884546"/>
            <a:ext cx="813261" cy="504948"/>
            <a:chOff x="2757738" y="770966"/>
            <a:chExt cx="813261" cy="504948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02BF01B4-7353-8242-AB65-CE29ED556FE2}"/>
                </a:ext>
              </a:extLst>
            </p:cNvPr>
            <p:cNvSpPr/>
            <p:nvPr/>
          </p:nvSpPr>
          <p:spPr>
            <a:xfrm>
              <a:off x="2757738" y="1009868"/>
              <a:ext cx="813261" cy="266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333</a:t>
              </a:r>
              <a:endParaRPr kumimoji="1" lang="zh-CN" altLang="en-US" sz="1200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5ACE4E2B-B786-9B4F-AF75-460A92A10BDF}"/>
                </a:ext>
              </a:extLst>
            </p:cNvPr>
            <p:cNvSpPr txBox="1"/>
            <p:nvPr/>
          </p:nvSpPr>
          <p:spPr>
            <a:xfrm>
              <a:off x="2757738" y="770966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a.txt</a:t>
              </a:r>
              <a:endParaRPr kumimoji="1" lang="zh-CN" altLang="en-US" sz="1000" dirty="0"/>
            </a:p>
          </p:txBody>
        </p: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2DF1398-944D-CC4D-886C-BDD31E86976E}"/>
              </a:ext>
            </a:extLst>
          </p:cNvPr>
          <p:cNvSpPr txBox="1"/>
          <p:nvPr/>
        </p:nvSpPr>
        <p:spPr>
          <a:xfrm>
            <a:off x="3104965" y="4711543"/>
            <a:ext cx="150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add a.txt</a:t>
            </a:r>
            <a:endParaRPr kumimoji="1" lang="zh-CN" altLang="en-US" dirty="0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33BC9FC-D615-184B-AD54-69E25060870C}"/>
              </a:ext>
            </a:extLst>
          </p:cNvPr>
          <p:cNvGrpSpPr/>
          <p:nvPr/>
        </p:nvGrpSpPr>
        <p:grpSpPr>
          <a:xfrm>
            <a:off x="5461679" y="4095524"/>
            <a:ext cx="813261" cy="458564"/>
            <a:chOff x="2442053" y="813142"/>
            <a:chExt cx="813261" cy="575069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473FE7F-F20B-EC4D-8222-EBC9B0CD752B}"/>
                </a:ext>
              </a:extLst>
            </p:cNvPr>
            <p:cNvSpPr/>
            <p:nvPr/>
          </p:nvSpPr>
          <p:spPr>
            <a:xfrm>
              <a:off x="2442054" y="1118622"/>
              <a:ext cx="813260" cy="269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</a:t>
              </a:r>
              <a:endParaRPr kumimoji="1" lang="zh-CN" altLang="en-US" sz="1200" dirty="0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19DC70B5-E4B7-9644-808A-7E963F9FCF29}"/>
                </a:ext>
              </a:extLst>
            </p:cNvPr>
            <p:cNvSpPr txBox="1"/>
            <p:nvPr/>
          </p:nvSpPr>
          <p:spPr>
            <a:xfrm>
              <a:off x="2442053" y="813142"/>
              <a:ext cx="813261" cy="308777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zh-CN" sz="1000" dirty="0"/>
                <a:t>55bd0a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64174C7-6484-F84E-9E5B-07EC0AF2AAED}"/>
              </a:ext>
            </a:extLst>
          </p:cNvPr>
          <p:cNvGrpSpPr/>
          <p:nvPr/>
        </p:nvGrpSpPr>
        <p:grpSpPr>
          <a:xfrm>
            <a:off x="3451772" y="4065431"/>
            <a:ext cx="813261" cy="458519"/>
            <a:chOff x="2448442" y="879215"/>
            <a:chExt cx="813261" cy="458087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6D914422-3D85-4C45-8401-621228840708}"/>
                </a:ext>
              </a:extLst>
            </p:cNvPr>
            <p:cNvSpPr/>
            <p:nvPr/>
          </p:nvSpPr>
          <p:spPr>
            <a:xfrm>
              <a:off x="2448443" y="1110100"/>
              <a:ext cx="813260" cy="2272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</a:t>
              </a:r>
              <a:endParaRPr kumimoji="1" lang="zh-CN" altLang="en-US" sz="1200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2FABA5C-CBAC-8446-ABB2-98B129986626}"/>
                </a:ext>
              </a:extLst>
            </p:cNvPr>
            <p:cNvSpPr txBox="1"/>
            <p:nvPr/>
          </p:nvSpPr>
          <p:spPr>
            <a:xfrm>
              <a:off x="2448442" y="879215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c20090</a:t>
              </a:r>
              <a:endParaRPr kumimoji="1" lang="zh-CN" altLang="en-US" sz="1000" dirty="0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6A027D3F-9168-774F-B0BB-83F21BA37F50}"/>
              </a:ext>
            </a:extLst>
          </p:cNvPr>
          <p:cNvGrpSpPr/>
          <p:nvPr/>
        </p:nvGrpSpPr>
        <p:grpSpPr>
          <a:xfrm>
            <a:off x="1808205" y="4078353"/>
            <a:ext cx="813261" cy="458519"/>
            <a:chOff x="2448442" y="879215"/>
            <a:chExt cx="813261" cy="458087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E7B01AE-CFB5-5947-B7E0-EC67BDEDC5CA}"/>
                </a:ext>
              </a:extLst>
            </p:cNvPr>
            <p:cNvSpPr/>
            <p:nvPr/>
          </p:nvSpPr>
          <p:spPr>
            <a:xfrm>
              <a:off x="2448443" y="1110100"/>
              <a:ext cx="813260" cy="2272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</a:t>
              </a:r>
              <a:endParaRPr kumimoji="1" lang="zh-CN" altLang="en-US" sz="1200" dirty="0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291D18D6-0A73-124D-B846-BE3F95D7A97D}"/>
                </a:ext>
              </a:extLst>
            </p:cNvPr>
            <p:cNvSpPr txBox="1"/>
            <p:nvPr/>
          </p:nvSpPr>
          <p:spPr>
            <a:xfrm>
              <a:off x="2448442" y="879215"/>
              <a:ext cx="813261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/>
                <a:t>58c9bd</a:t>
              </a:r>
              <a:endParaRPr kumimoji="1" lang="zh-CN" altLang="en-US" sz="1000" dirty="0"/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F2F764A7-1CFC-6648-BBE2-60A857BE98F9}"/>
              </a:ext>
            </a:extLst>
          </p:cNvPr>
          <p:cNvGrpSpPr/>
          <p:nvPr/>
        </p:nvGrpSpPr>
        <p:grpSpPr>
          <a:xfrm>
            <a:off x="2649697" y="3472085"/>
            <a:ext cx="805805" cy="473638"/>
            <a:chOff x="6084169" y="3113478"/>
            <a:chExt cx="805805" cy="473638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8F2F6744-AC80-B442-836F-E46CF01F2801}"/>
                </a:ext>
              </a:extLst>
            </p:cNvPr>
            <p:cNvSpPr/>
            <p:nvPr/>
          </p:nvSpPr>
          <p:spPr>
            <a:xfrm>
              <a:off x="6084169" y="3359699"/>
              <a:ext cx="805803" cy="2274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tree</a:t>
              </a:r>
              <a:endParaRPr kumimoji="1" lang="zh-CN" altLang="en-US" sz="1200" dirty="0"/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A95994B2-7B32-0044-9B84-C2880A9D127D}"/>
                </a:ext>
              </a:extLst>
            </p:cNvPr>
            <p:cNvSpPr txBox="1"/>
            <p:nvPr/>
          </p:nvSpPr>
          <p:spPr>
            <a:xfrm>
              <a:off x="6084169" y="3113478"/>
              <a:ext cx="805805" cy="24622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rPr>
                <a:t>caaa1a</a:t>
              </a:r>
              <a:endParaRPr kumimoji="1" lang="zh-CN" altLang="en-US" sz="1000" dirty="0">
                <a:latin typeface="+mj-lt"/>
                <a:cs typeface="Helvetica Neue" panose="02000503000000020004" pitchFamily="2" charset="0"/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AC901A2-7C11-0E4D-B70F-FE26E84D9470}"/>
              </a:ext>
            </a:extLst>
          </p:cNvPr>
          <p:cNvGrpSpPr/>
          <p:nvPr/>
        </p:nvGrpSpPr>
        <p:grpSpPr>
          <a:xfrm>
            <a:off x="2635358" y="2747802"/>
            <a:ext cx="794899" cy="477830"/>
            <a:chOff x="5182108" y="2462320"/>
            <a:chExt cx="794899" cy="477830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A240841D-D2EF-C440-9F58-E53488D794E8}"/>
                </a:ext>
              </a:extLst>
            </p:cNvPr>
            <p:cNvSpPr/>
            <p:nvPr/>
          </p:nvSpPr>
          <p:spPr>
            <a:xfrm>
              <a:off x="5185836" y="2712801"/>
              <a:ext cx="791171" cy="2273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</a:t>
              </a:r>
              <a:r>
                <a:rPr kumimoji="1" lang="zh-Han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</a:t>
              </a:r>
              <a:endParaRPr kumimoji="1" lang="zh-CN" altLang="en-US" sz="1200" dirty="0"/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F5961CB2-B59F-A644-8185-45C55E9E9AB8}"/>
                </a:ext>
              </a:extLst>
            </p:cNvPr>
            <p:cNvSpPr txBox="1"/>
            <p:nvPr/>
          </p:nvSpPr>
          <p:spPr>
            <a:xfrm>
              <a:off x="5182108" y="2462320"/>
              <a:ext cx="794899" cy="250481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569e87</a:t>
              </a:r>
              <a:endParaRPr kumimoji="1" lang="zh-CN" altLang="en-US" sz="1000" dirty="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572FBAD-BE5E-7945-8E4E-FAF45F945BDF}"/>
              </a:ext>
            </a:extLst>
          </p:cNvPr>
          <p:cNvGrpSpPr/>
          <p:nvPr/>
        </p:nvGrpSpPr>
        <p:grpSpPr>
          <a:xfrm>
            <a:off x="3275514" y="1674420"/>
            <a:ext cx="813261" cy="466851"/>
            <a:chOff x="2442053" y="802750"/>
            <a:chExt cx="813261" cy="58546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532257F8-DCA2-C743-849A-3552A45E1A9F}"/>
                </a:ext>
              </a:extLst>
            </p:cNvPr>
            <p:cNvSpPr/>
            <p:nvPr/>
          </p:nvSpPr>
          <p:spPr>
            <a:xfrm>
              <a:off x="2442054" y="1111527"/>
              <a:ext cx="813260" cy="2766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blob:333</a:t>
              </a:r>
              <a:endParaRPr kumimoji="1" lang="zh-CN" altLang="en-US" sz="1200" dirty="0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2DE4B42-434D-6445-9F91-1300DD08F9B1}"/>
                </a:ext>
              </a:extLst>
            </p:cNvPr>
            <p:cNvSpPr txBox="1"/>
            <p:nvPr/>
          </p:nvSpPr>
          <p:spPr>
            <a:xfrm>
              <a:off x="2442053" y="802750"/>
              <a:ext cx="813261" cy="308777"/>
            </a:xfrm>
            <a:prstGeom prst="rect">
              <a:avLst/>
            </a:prstGeom>
            <a:solidFill>
              <a:srgbClr val="E95404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zh-CN" sz="1000" dirty="0"/>
                <a:t>55bd0a</a:t>
              </a:r>
            </a:p>
          </p:txBody>
        </p:sp>
      </p:grp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A9A1DDB-930B-5C49-9A03-CC16954528F3}"/>
              </a:ext>
            </a:extLst>
          </p:cNvPr>
          <p:cNvSpPr txBox="1"/>
          <p:nvPr/>
        </p:nvSpPr>
        <p:spPr>
          <a:xfrm>
            <a:off x="4759670" y="4677719"/>
            <a:ext cx="24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commit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–m ‘update’</a:t>
            </a:r>
            <a:endParaRPr kumimoji="1" lang="zh-CN" altLang="en-US" dirty="0"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1641EA83-8C60-154B-89A0-15A255F30616}"/>
              </a:ext>
            </a:extLst>
          </p:cNvPr>
          <p:cNvGrpSpPr/>
          <p:nvPr/>
        </p:nvGrpSpPr>
        <p:grpSpPr>
          <a:xfrm>
            <a:off x="3858404" y="2775066"/>
            <a:ext cx="2004337" cy="1290365"/>
            <a:chOff x="3894743" y="2633910"/>
            <a:chExt cx="2004337" cy="1290365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DD3C881F-CF58-6842-A7A2-66492D282FFF}"/>
                </a:ext>
              </a:extLst>
            </p:cNvPr>
            <p:cNvGrpSpPr/>
            <p:nvPr/>
          </p:nvGrpSpPr>
          <p:grpSpPr>
            <a:xfrm>
              <a:off x="4644008" y="2633910"/>
              <a:ext cx="809532" cy="466449"/>
              <a:chOff x="5187955" y="2452099"/>
              <a:chExt cx="809532" cy="466449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2E161006-ABAA-CF4D-ABAC-D3DD0BB3BAC0}"/>
                  </a:ext>
                </a:extLst>
              </p:cNvPr>
              <p:cNvSpPr/>
              <p:nvPr/>
            </p:nvSpPr>
            <p:spPr>
              <a:xfrm>
                <a:off x="5191684" y="2691972"/>
                <a:ext cx="805803" cy="2265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commit</a:t>
                </a:r>
                <a:r>
                  <a:rPr kumimoji="1" lang="zh-Hans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</a:t>
                </a:r>
                <a:endParaRPr kumimoji="1" lang="zh-CN" altLang="en-US" sz="1200" dirty="0"/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81A40240-886B-CF4D-834A-5099F9FD35A8}"/>
                  </a:ext>
                </a:extLst>
              </p:cNvPr>
              <p:cNvSpPr txBox="1"/>
              <p:nvPr/>
            </p:nvSpPr>
            <p:spPr>
              <a:xfrm>
                <a:off x="5187955" y="2452099"/>
                <a:ext cx="809532" cy="246221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Hans" altLang="en-US" sz="1000" dirty="0"/>
                  <a:t>   </a:t>
                </a:r>
                <a:r>
                  <a:rPr kumimoji="1" lang="en-US" altLang="zh-CN" sz="1000" dirty="0"/>
                  <a:t>10d603</a:t>
                </a:r>
                <a:endParaRPr kumimoji="1" lang="zh-CN" altLang="en-US" sz="1000" dirty="0"/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E5E1419E-5858-B644-A7C9-FD98CC96140F}"/>
                </a:ext>
              </a:extLst>
            </p:cNvPr>
            <p:cNvGrpSpPr/>
            <p:nvPr/>
          </p:nvGrpSpPr>
          <p:grpSpPr>
            <a:xfrm>
              <a:off x="4653306" y="3298697"/>
              <a:ext cx="805805" cy="465564"/>
              <a:chOff x="6084169" y="3113478"/>
              <a:chExt cx="805805" cy="473638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FDECC3D4-3F0B-A146-B5BF-93CA311D5910}"/>
                  </a:ext>
                </a:extLst>
              </p:cNvPr>
              <p:cNvSpPr/>
              <p:nvPr/>
            </p:nvSpPr>
            <p:spPr>
              <a:xfrm>
                <a:off x="6084169" y="3359699"/>
                <a:ext cx="805803" cy="22741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tree</a:t>
                </a:r>
                <a:endParaRPr kumimoji="1" lang="zh-CN" altLang="en-US" sz="1200" dirty="0"/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1B5DAD5F-C254-3745-9936-8872007DA292}"/>
                  </a:ext>
                </a:extLst>
              </p:cNvPr>
              <p:cNvSpPr txBox="1"/>
              <p:nvPr/>
            </p:nvSpPr>
            <p:spPr>
              <a:xfrm>
                <a:off x="6084169" y="3113478"/>
                <a:ext cx="805805" cy="250491"/>
              </a:xfrm>
              <a:prstGeom prst="rect">
                <a:avLst/>
              </a:prstGeom>
              <a:solidFill>
                <a:srgbClr val="E95404">
                  <a:alpha val="6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000" dirty="0"/>
                  <a:t>0fd247c</a:t>
                </a:r>
                <a:endParaRPr kumimoji="1" lang="zh-CN" altLang="en-US" sz="1000" dirty="0">
                  <a:latin typeface="+mj-lt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188" name="肘形连接符 187">
              <a:extLst>
                <a:ext uri="{FF2B5EF4-FFF2-40B4-BE49-F238E27FC236}">
                  <a16:creationId xmlns:a16="http://schemas.microsoft.com/office/drawing/2014/main" id="{E1A46E27-E7FA-564F-9F71-5F92F46599D9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 rot="10800000" flipV="1">
              <a:off x="3894743" y="3540721"/>
              <a:ext cx="706507" cy="383554"/>
            </a:xfrm>
            <a:prstGeom prst="bentConnector2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肘形连接符 193">
              <a:extLst>
                <a:ext uri="{FF2B5EF4-FFF2-40B4-BE49-F238E27FC236}">
                  <a16:creationId xmlns:a16="http://schemas.microsoft.com/office/drawing/2014/main" id="{BF231E91-44E4-0C47-87F7-87C482CB435F}"/>
                </a:ext>
              </a:extLst>
            </p:cNvPr>
            <p:cNvCxnSpPr>
              <a:cxnSpLocks/>
            </p:cNvCxnSpPr>
            <p:nvPr/>
          </p:nvCxnSpPr>
          <p:spPr>
            <a:xfrm>
              <a:off x="5453540" y="3553755"/>
              <a:ext cx="445540" cy="30187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箭头连接符 195">
              <a:extLst>
                <a:ext uri="{FF2B5EF4-FFF2-40B4-BE49-F238E27FC236}">
                  <a16:creationId xmlns:a16="http://schemas.microsoft.com/office/drawing/2014/main" id="{3D206404-75CF-B64A-AE6F-50C374F18825}"/>
                </a:ext>
              </a:extLst>
            </p:cNvPr>
            <p:cNvCxnSpPr>
              <a:cxnSpLocks/>
              <a:stCxn id="167" idx="2"/>
              <a:endCxn id="161" idx="0"/>
            </p:cNvCxnSpPr>
            <p:nvPr/>
          </p:nvCxnSpPr>
          <p:spPr>
            <a:xfrm>
              <a:off x="5050639" y="3100359"/>
              <a:ext cx="5570" cy="1983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2CFFF1BD-BEAE-1146-A4E7-360CBE524983}"/>
              </a:ext>
            </a:extLst>
          </p:cNvPr>
          <p:cNvSpPr txBox="1"/>
          <p:nvPr/>
        </p:nvSpPr>
        <p:spPr>
          <a:xfrm>
            <a:off x="568041" y="25854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更新文件时工作区域变动</a:t>
            </a:r>
          </a:p>
        </p:txBody>
      </p:sp>
    </p:spTree>
    <p:extLst>
      <p:ext uri="{BB962C8B-B14F-4D97-AF65-F5344CB8AC3E}">
        <p14:creationId xmlns:p14="http://schemas.microsoft.com/office/powerpoint/2010/main" val="74329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9877E-6 L 0.2165 -0.0009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36" grpId="0"/>
      <p:bldP spid="1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62716E-BC93-6E4A-9458-76ACC7A455DD}"/>
              </a:ext>
            </a:extLst>
          </p:cNvPr>
          <p:cNvSpPr/>
          <p:nvPr/>
        </p:nvSpPr>
        <p:spPr>
          <a:xfrm>
            <a:off x="1043608" y="1707654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HEAD</a:t>
            </a:r>
            <a:r>
              <a:rPr lang="zh-CN" altLang="en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、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分支、普通的</a:t>
            </a:r>
            <a:r>
              <a:rPr lang="en" altLang="zh-CN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Tag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可以简单的理解成是一个指针，指向对应</a:t>
            </a:r>
            <a:r>
              <a:rPr lang="en" altLang="zh-CN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commit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的</a:t>
            </a:r>
            <a:r>
              <a:rPr lang="en" altLang="zh-CN" sz="2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SHA1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86903525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E37F3D-3842-DA47-AFF4-CE9711043B33}"/>
              </a:ext>
            </a:extLst>
          </p:cNvPr>
          <p:cNvSpPr/>
          <p:nvPr/>
        </p:nvSpPr>
        <p:spPr>
          <a:xfrm>
            <a:off x="3274511" y="23354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zh-CN" dirty="0"/>
            </a:b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B306C8-C8E3-D94B-85E1-7FFEC6141E21}"/>
              </a:ext>
            </a:extLst>
          </p:cNvPr>
          <p:cNvGrpSpPr/>
          <p:nvPr/>
        </p:nvGrpSpPr>
        <p:grpSpPr>
          <a:xfrm>
            <a:off x="680335" y="695121"/>
            <a:ext cx="7677447" cy="3640869"/>
            <a:chOff x="680335" y="695121"/>
            <a:chExt cx="7677447" cy="364086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0487474-E6CB-2448-B6BF-0E061EE38E5E}"/>
                </a:ext>
              </a:extLst>
            </p:cNvPr>
            <p:cNvGrpSpPr/>
            <p:nvPr/>
          </p:nvGrpSpPr>
          <p:grpSpPr>
            <a:xfrm>
              <a:off x="680335" y="695121"/>
              <a:ext cx="7677447" cy="2381188"/>
              <a:chOff x="680335" y="695121"/>
              <a:chExt cx="7677447" cy="2381188"/>
            </a:xfrm>
          </p:grpSpPr>
          <p:sp>
            <p:nvSpPr>
              <p:cNvPr id="23" name="左大括号 22">
                <a:extLst>
                  <a:ext uri="{FF2B5EF4-FFF2-40B4-BE49-F238E27FC236}">
                    <a16:creationId xmlns:a16="http://schemas.microsoft.com/office/drawing/2014/main" id="{87F47FD2-47FF-6549-B0AE-6633932D8BDE}"/>
                  </a:ext>
                </a:extLst>
              </p:cNvPr>
              <p:cNvSpPr/>
              <p:nvPr/>
            </p:nvSpPr>
            <p:spPr>
              <a:xfrm>
                <a:off x="1962551" y="771550"/>
                <a:ext cx="720080" cy="221025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6225752-160F-1F45-9577-961481525942}"/>
                  </a:ext>
                </a:extLst>
              </p:cNvPr>
              <p:cNvSpPr txBox="1"/>
              <p:nvPr/>
            </p:nvSpPr>
            <p:spPr>
              <a:xfrm>
                <a:off x="680335" y="1782227"/>
                <a:ext cx="1159292" cy="460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Helvetica" pitchFamily="2" charset="0"/>
                  </a:rPr>
                  <a:t>Git object</a:t>
                </a:r>
                <a:endParaRPr kumimoji="1" lang="zh-CN" altLang="en-US" dirty="0">
                  <a:latin typeface="Helvetica" pitchFamily="2" charset="0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A76AF50-A734-9D44-8049-7394AAB3AFA4}"/>
                  </a:ext>
                </a:extLst>
              </p:cNvPr>
              <p:cNvGrpSpPr/>
              <p:nvPr/>
            </p:nvGrpSpPr>
            <p:grpSpPr>
              <a:xfrm>
                <a:off x="2703591" y="695121"/>
                <a:ext cx="2749853" cy="479839"/>
                <a:chOff x="3635896" y="1851670"/>
                <a:chExt cx="2749853" cy="384721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B8D0B3E-6CF6-5F42-9283-FF2F2855D580}"/>
                    </a:ext>
                  </a:extLst>
                </p:cNvPr>
                <p:cNvSpPr txBox="1"/>
                <p:nvPr/>
              </p:nvSpPr>
              <p:spPr>
                <a:xfrm>
                  <a:off x="4687848" y="1867059"/>
                  <a:ext cx="1697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文件内容</a:t>
                  </a: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B68954F-BEAC-5841-A637-92F804029642}"/>
                    </a:ext>
                  </a:extLst>
                </p:cNvPr>
                <p:cNvSpPr txBox="1"/>
                <p:nvPr/>
              </p:nvSpPr>
              <p:spPr>
                <a:xfrm>
                  <a:off x="3635896" y="1851670"/>
                  <a:ext cx="62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Helvetica" pitchFamily="2" charset="0"/>
                    </a:rPr>
                    <a:t>blob</a:t>
                  </a:r>
                  <a:endParaRPr kumimoji="1" lang="zh-CN" altLang="en-US" dirty="0">
                    <a:latin typeface="Helvetica" pitchFamily="2" charset="0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F88D79FC-0845-5C4C-BFD3-2EE95A54B843}"/>
                  </a:ext>
                </a:extLst>
              </p:cNvPr>
              <p:cNvGrpSpPr/>
              <p:nvPr/>
            </p:nvGrpSpPr>
            <p:grpSpPr>
              <a:xfrm>
                <a:off x="2703591" y="1932685"/>
                <a:ext cx="5594542" cy="460645"/>
                <a:chOff x="3635896" y="1851670"/>
                <a:chExt cx="2489989" cy="369332"/>
              </a:xfrm>
            </p:grpSpPr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4C5FA2D-A7E8-4440-AD7C-844E357B96C1}"/>
                    </a:ext>
                  </a:extLst>
                </p:cNvPr>
                <p:cNvSpPr txBox="1"/>
                <p:nvPr/>
              </p:nvSpPr>
              <p:spPr>
                <a:xfrm>
                  <a:off x="4105568" y="1851670"/>
                  <a:ext cx="20203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16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上一次</a:t>
                  </a:r>
                  <a:r>
                    <a:rPr kumimoji="1" lang="en-US" altLang="zh-CN" sz="1600" dirty="0"/>
                    <a:t> </a:t>
                  </a:r>
                  <a:r>
                    <a:rPr kumimoji="1" lang="en-US" altLang="zh-CN" dirty="0">
                      <a:latin typeface="Helvetica" pitchFamily="2" charset="0"/>
                    </a:rPr>
                    <a:t>commit</a:t>
                  </a:r>
                  <a:r>
                    <a:rPr kumimoji="1" lang="zh-Hans" altLang="en-US" sz="1600" dirty="0"/>
                    <a:t>、</a:t>
                  </a:r>
                  <a:r>
                    <a:rPr kumimoji="1" lang="zh-CN" altLang="en-US" sz="16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对应快照、作者、提交信息</a:t>
                  </a:r>
                  <a:endParaRPr kumimoji="1" lang="en-US" altLang="zh-CN" sz="16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56E6DBB-48BA-314F-B8AF-AFE1D6318C21}"/>
                    </a:ext>
                  </a:extLst>
                </p:cNvPr>
                <p:cNvSpPr txBox="1"/>
                <p:nvPr/>
              </p:nvSpPr>
              <p:spPr>
                <a:xfrm>
                  <a:off x="3635896" y="1851670"/>
                  <a:ext cx="4149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Helvetica" pitchFamily="2" charset="0"/>
                    </a:rPr>
                    <a:t>commit</a:t>
                  </a:r>
                  <a:endParaRPr kumimoji="1" lang="zh-CN" altLang="en-US" dirty="0">
                    <a:latin typeface="Helvetica" pitchFamily="2" charset="0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8959F95B-691A-0746-9CA4-FF295F64920D}"/>
                  </a:ext>
                </a:extLst>
              </p:cNvPr>
              <p:cNvGrpSpPr/>
              <p:nvPr/>
            </p:nvGrpSpPr>
            <p:grpSpPr>
              <a:xfrm>
                <a:off x="2707783" y="1276139"/>
                <a:ext cx="4399922" cy="495794"/>
                <a:chOff x="3635896" y="1805535"/>
                <a:chExt cx="2247688" cy="650797"/>
              </a:xfrm>
            </p:grpSpPr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E44374D7-50D2-A24A-9DE3-F4BC31652FE6}"/>
                    </a:ext>
                  </a:extLst>
                </p:cNvPr>
                <p:cNvSpPr txBox="1"/>
                <p:nvPr/>
              </p:nvSpPr>
              <p:spPr>
                <a:xfrm>
                  <a:off x="4185683" y="1805535"/>
                  <a:ext cx="1697901" cy="604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目录结构</a:t>
                  </a:r>
                  <a:r>
                    <a:rPr kumimoji="1" lang="zh-CN" altLang="en-US" dirty="0"/>
                    <a:t>、</a:t>
                  </a:r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文件权限、文件名</a:t>
                  </a: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C95CDF7-EEBC-2B4B-A1B5-02DE53D5008B}"/>
                    </a:ext>
                  </a:extLst>
                </p:cNvPr>
                <p:cNvSpPr txBox="1"/>
                <p:nvPr/>
              </p:nvSpPr>
              <p:spPr>
                <a:xfrm>
                  <a:off x="3635896" y="1851672"/>
                  <a:ext cx="297421" cy="60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Helvetica" pitchFamily="2" charset="0"/>
                    </a:rPr>
                    <a:t>tree</a:t>
                  </a:r>
                  <a:endParaRPr kumimoji="1" lang="zh-CN" altLang="en-US" dirty="0">
                    <a:latin typeface="Helvetica" pitchFamily="2" charset="0"/>
                  </a:endParaRPr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74BD8F18-B439-5E4C-B47A-670A62C01233}"/>
                  </a:ext>
                </a:extLst>
              </p:cNvPr>
              <p:cNvGrpSpPr/>
              <p:nvPr/>
            </p:nvGrpSpPr>
            <p:grpSpPr>
              <a:xfrm>
                <a:off x="2763240" y="2615664"/>
                <a:ext cx="5594542" cy="460645"/>
                <a:chOff x="3635896" y="1851670"/>
                <a:chExt cx="2489989" cy="369332"/>
              </a:xfrm>
            </p:grpSpPr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D5D5D5A-3A05-4B48-9A34-4FB4306932F6}"/>
                    </a:ext>
                  </a:extLst>
                </p:cNvPr>
                <p:cNvSpPr txBox="1"/>
                <p:nvPr/>
              </p:nvSpPr>
              <p:spPr>
                <a:xfrm>
                  <a:off x="4114897" y="1851670"/>
                  <a:ext cx="2010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对应</a:t>
                  </a:r>
                  <a:r>
                    <a:rPr kumimoji="1" lang="en-US" altLang="zh-CN" dirty="0">
                      <a:latin typeface="Helvetica" pitchFamily="2" charset="0"/>
                    </a:rPr>
                    <a:t>commit</a:t>
                  </a:r>
                  <a:r>
                    <a:rPr kumimoji="1" lang="zh-Hans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、</a:t>
                  </a:r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作者、</a:t>
                  </a:r>
                  <a:r>
                    <a:rPr kumimoji="1" lang="en-US" altLang="zh-CN" dirty="0">
                      <a:latin typeface="Helvetica" pitchFamily="2" charset="0"/>
                    </a:rPr>
                    <a:t>tag</a:t>
                  </a:r>
                  <a:r>
                    <a:rPr kumimoji="1" lang="zh-CN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标注</a:t>
                  </a:r>
                  <a:endPara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C3C39140-376D-CF46-9A31-F23EF9D13E1D}"/>
                    </a:ext>
                  </a:extLst>
                </p:cNvPr>
                <p:cNvSpPr txBox="1"/>
                <p:nvPr/>
              </p:nvSpPr>
              <p:spPr>
                <a:xfrm>
                  <a:off x="3635896" y="1851670"/>
                  <a:ext cx="224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Helvetica" pitchFamily="2" charset="0"/>
                    </a:rPr>
                    <a:t>tag</a:t>
                  </a:r>
                  <a:endParaRPr kumimoji="1" lang="zh-CN" altLang="en-US" dirty="0">
                    <a:latin typeface="Helvetica" pitchFamily="2" charset="0"/>
                  </a:endParaRPr>
                </a:p>
              </p:txBody>
            </p:sp>
          </p:grp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428BC1F6-9BED-4F4E-8476-7F8CE1B3568D}"/>
                </a:ext>
              </a:extLst>
            </p:cNvPr>
            <p:cNvGrpSpPr/>
            <p:nvPr/>
          </p:nvGrpSpPr>
          <p:grpSpPr>
            <a:xfrm>
              <a:off x="2748784" y="3378180"/>
              <a:ext cx="5594542" cy="460645"/>
              <a:chOff x="3635896" y="1851670"/>
              <a:chExt cx="2489989" cy="369332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A81B486-89BF-FE4B-9985-25CF6358A624}"/>
                  </a:ext>
                </a:extLst>
              </p:cNvPr>
              <p:cNvSpPr txBox="1"/>
              <p:nvPr/>
            </p:nvSpPr>
            <p:spPr>
              <a:xfrm>
                <a:off x="4119712" y="1851670"/>
                <a:ext cx="2006173" cy="33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分支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>
                    <a:latin typeface="Helvetica" pitchFamily="2" charset="0"/>
                  </a:rPr>
                  <a:t>TAG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E8A2703-98C2-9644-A5FE-D0525D2F96DD}"/>
                  </a:ext>
                </a:extLst>
              </p:cNvPr>
              <p:cNvSpPr txBox="1"/>
              <p:nvPr/>
            </p:nvSpPr>
            <p:spPr>
              <a:xfrm>
                <a:off x="3635896" y="1851670"/>
                <a:ext cx="25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Helvetica" pitchFamily="2" charset="0"/>
                  </a:rPr>
                  <a:t>refs</a:t>
                </a:r>
                <a:endParaRPr kumimoji="1" lang="zh-CN" altLang="en-US" dirty="0">
                  <a:latin typeface="Helvetica" pitchFamily="2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7A24467-4B9C-F840-9CA2-7C1A436718D8}"/>
                </a:ext>
              </a:extLst>
            </p:cNvPr>
            <p:cNvGrpSpPr/>
            <p:nvPr/>
          </p:nvGrpSpPr>
          <p:grpSpPr>
            <a:xfrm>
              <a:off x="2763240" y="3966657"/>
              <a:ext cx="5594542" cy="369333"/>
              <a:chOff x="3635896" y="1851670"/>
              <a:chExt cx="2489989" cy="29612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9628A57-17F6-CE49-8878-E282AFD8873C}"/>
                  </a:ext>
                </a:extLst>
              </p:cNvPr>
              <p:cNvSpPr txBox="1"/>
              <p:nvPr/>
            </p:nvSpPr>
            <p:spPr>
              <a:xfrm>
                <a:off x="4119712" y="1851670"/>
                <a:ext cx="2006173" cy="296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指向目前的分支</a:t>
                </a:r>
                <a:endParaRPr kumimoji="1" lang="en-US" altLang="zh-CN" dirty="0">
                  <a:latin typeface="Helvetica" pitchFamily="2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5A2DBF-36F3-604A-A1FE-4167F1C0CA08}"/>
                  </a:ext>
                </a:extLst>
              </p:cNvPr>
              <p:cNvSpPr txBox="1"/>
              <p:nvPr/>
            </p:nvSpPr>
            <p:spPr>
              <a:xfrm>
                <a:off x="3635896" y="1851670"/>
                <a:ext cx="367572" cy="296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Helvetica" pitchFamily="2" charset="0"/>
                  </a:rPr>
                  <a:t>HEAD</a:t>
                </a:r>
                <a:endParaRPr kumimoji="1" lang="zh-CN" altLang="en-US" dirty="0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288129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37DCAFA-5262-5941-B7A6-479D64A90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256906"/>
              </p:ext>
            </p:extLst>
          </p:nvPr>
        </p:nvGraphicFramePr>
        <p:xfrm>
          <a:off x="395536" y="771550"/>
          <a:ext cx="8208912" cy="4213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10">
                  <a:extLst>
                    <a:ext uri="{9D8B030D-6E8A-4147-A177-3AD203B41FA5}">
                      <a16:colId xmlns:a16="http://schemas.microsoft.com/office/drawing/2014/main" val="2153684339"/>
                    </a:ext>
                  </a:extLst>
                </a:gridCol>
                <a:gridCol w="1039070">
                  <a:extLst>
                    <a:ext uri="{9D8B030D-6E8A-4147-A177-3AD203B41FA5}">
                      <a16:colId xmlns:a16="http://schemas.microsoft.com/office/drawing/2014/main" val="3565137391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4058128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文件夹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类型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文件夹里面的内容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717030"/>
                  </a:ext>
                </a:extLst>
              </a:tr>
              <a:tr h="37602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objects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文件夹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这就是实际意义上的 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git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数据库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,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存数据的地方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并且存了所有的历史记录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 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38978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refs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文件夹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目录存储指向数据（分支、远程仓库和标签等）的提交对象的指针；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024376"/>
                  </a:ext>
                </a:extLst>
              </a:tr>
              <a:tr h="38445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HEAD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它文件通常是一个符号引用（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symbolic reference</a:t>
                      </a:r>
                      <a:r>
                        <a:rPr lang="zh-CN" altLang="e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），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指向目前所在的分支。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72453"/>
                  </a:ext>
                </a:extLst>
              </a:tr>
              <a:tr h="36600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hooks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文件夹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目录包含客户端或服务端的钩子脚本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我们最常用的就是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pre-commit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钩子了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975050"/>
                  </a:ext>
                </a:extLst>
              </a:tr>
              <a:tr h="509338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FETCH_HEAD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git fetch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将更新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git remote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中所有的远程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repo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所包含分支的最新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commit-id,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将其记录到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.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git/FETCH_HEAD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文件中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521586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ORIG_HEAD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当前分支</a:t>
                      </a:r>
                      <a:r>
                        <a:rPr lang="zh-Hans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，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前一次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commit-id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368814"/>
                  </a:ext>
                </a:extLst>
              </a:tr>
              <a:tr h="44567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config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包含项目特有的配置选项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</a:p>
                  </a:txBody>
                  <a:tcPr marL="66675" marR="66675" marT="114300" marB="114300"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6947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index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文件保存暂存区信息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392067"/>
                  </a:ext>
                </a:extLst>
              </a:tr>
              <a:tr h="366007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description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用来显示对仓库的描述信息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文件仅供 </a:t>
                      </a:r>
                      <a:r>
                        <a:rPr lang="en" altLang="zh-CN" sz="1300" b="0" i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GitWeb</a:t>
                      </a:r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 </a:t>
                      </a:r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程序使用，我们无需关心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14929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info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文件夹</a:t>
                      </a:r>
                    </a:p>
                  </a:txBody>
                  <a:tcPr marL="66675" marR="66675" marT="114300" marB="114300"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包含一个全局性排除文件</a:t>
                      </a:r>
                      <a:r>
                        <a:rPr lang="en-US" altLang="zh-CN" sz="1300" b="0" i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</a:rPr>
                        <a:t>;</a:t>
                      </a:r>
                      <a:endParaRPr lang="zh-CN" altLang="en-US" sz="1300" b="0" i="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30803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8B2BE03-4FDE-404B-92A9-923E655EC7C0}"/>
              </a:ext>
            </a:extLst>
          </p:cNvPr>
          <p:cNvSpPr txBox="1"/>
          <p:nvPr/>
        </p:nvSpPr>
        <p:spPr>
          <a:xfrm>
            <a:off x="251520" y="195486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Helvetica" pitchFamily="2" charset="0"/>
              </a:rPr>
              <a:t>.git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目录结构</a:t>
            </a:r>
          </a:p>
        </p:txBody>
      </p:sp>
    </p:spTree>
    <p:extLst>
      <p:ext uri="{BB962C8B-B14F-4D97-AF65-F5344CB8AC3E}">
        <p14:creationId xmlns:p14="http://schemas.microsoft.com/office/powerpoint/2010/main" val="39596920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三、实用技巧</a:t>
            </a:r>
          </a:p>
        </p:txBody>
      </p:sp>
    </p:spTree>
    <p:extLst>
      <p:ext uri="{BB962C8B-B14F-4D97-AF65-F5344CB8AC3E}">
        <p14:creationId xmlns:p14="http://schemas.microsoft.com/office/powerpoint/2010/main" val="83733246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611560" y="1131590"/>
            <a:ext cx="73850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误操作导致分支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/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代码不见了，如何恢复？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比如执行了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branch –D</a:t>
            </a:r>
            <a:r>
              <a:rPr kumimoji="1" lang="zh-Han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、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reset –hard</a:t>
            </a:r>
            <a:r>
              <a:rPr kumimoji="1" lang="zh-Han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、</a:t>
            </a:r>
            <a:r>
              <a:rPr kumimoji="1" lang="en-US" altLang="zh-Han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rebase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75002F-FEA6-A545-8FF1-CC9469B2EE61}"/>
              </a:ext>
            </a:extLst>
          </p:cNvPr>
          <p:cNvSpPr/>
          <p:nvPr/>
        </p:nvSpPr>
        <p:spPr>
          <a:xfrm>
            <a:off x="323528" y="339502"/>
            <a:ext cx="20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D91AFF-2CAB-0943-A236-812D2C684FD5}"/>
              </a:ext>
            </a:extLst>
          </p:cNvPr>
          <p:cNvSpPr txBox="1"/>
          <p:nvPr/>
        </p:nvSpPr>
        <p:spPr>
          <a:xfrm>
            <a:off x="3059832" y="2285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</a:t>
            </a:r>
            <a:r>
              <a:rPr kumimoji="1" lang="en-US" altLang="zh-CN" sz="3200" dirty="0" err="1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reflog</a:t>
            </a:r>
            <a:endParaRPr kumimoji="1" lang="zh-CN" altLang="en-US" sz="3200" dirty="0">
              <a:solidFill>
                <a:srgbClr val="F0642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3024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9CCFC6D-D7D4-3649-A1D1-CC8EF5C67CAA}"/>
              </a:ext>
            </a:extLst>
          </p:cNvPr>
          <p:cNvGrpSpPr/>
          <p:nvPr/>
        </p:nvGrpSpPr>
        <p:grpSpPr>
          <a:xfrm>
            <a:off x="445792" y="627534"/>
            <a:ext cx="8411866" cy="3888432"/>
            <a:chOff x="445792" y="1122974"/>
            <a:chExt cx="8411866" cy="337250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1D99E-B689-7546-8C5F-D405157F0D6A}"/>
                </a:ext>
              </a:extLst>
            </p:cNvPr>
            <p:cNvSpPr txBox="1"/>
            <p:nvPr/>
          </p:nvSpPr>
          <p:spPr>
            <a:xfrm>
              <a:off x="445792" y="1560151"/>
              <a:ext cx="4443536" cy="156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找到对应</a:t>
              </a:r>
              <a:r>
                <a:rPr kumimoji="1" lang="zh-Hans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commitId</a:t>
              </a:r>
              <a:r>
                <a:rPr kumimoji="1" lang="en-US" altLang="zh-Han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 </a:t>
              </a:r>
              <a:r>
                <a:rPr kumimoji="1" lang="zh-Hans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，</a:t>
              </a:r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执行命令：</a:t>
              </a:r>
              <a:br>
                <a:rPr kumimoji="1" lang="en-US" altLang="zh-Han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</a:br>
              <a:br>
                <a:rPr kumimoji="1" lang="en-US" altLang="zh-Han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git reset</a:t>
              </a:r>
              <a:r>
                <a:rPr kumimoji="1" lang="zh-Hans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zh-Han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–hard 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&lt;</a:t>
              </a:r>
              <a:r>
                <a:rPr kumimoji="1"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commitId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&gt;</a:t>
              </a:r>
              <a:br>
                <a:rPr kumimoji="1" lang="en-US" altLang="zh-Han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</a:b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git checkout &lt;</a:t>
              </a:r>
              <a:r>
                <a:rPr kumimoji="1"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branchName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&gt; &lt;</a:t>
              </a:r>
              <a:r>
                <a:rPr kumimoji="1"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commitId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&gt;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A6AC691-BC30-9C4A-8AE7-369B68E2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1122974"/>
              <a:ext cx="3925618" cy="3372508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481C068-9539-B74F-9AC6-EA463D8E9E3E}"/>
              </a:ext>
            </a:extLst>
          </p:cNvPr>
          <p:cNvSpPr txBox="1"/>
          <p:nvPr/>
        </p:nvSpPr>
        <p:spPr>
          <a:xfrm>
            <a:off x="293192" y="396701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</a:t>
            </a:r>
            <a:r>
              <a:rPr kumimoji="1" lang="en-US" altLang="zh-CN" sz="2400" dirty="0" err="1">
                <a:solidFill>
                  <a:srgbClr val="F06420"/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reflog</a:t>
            </a:r>
            <a:r>
              <a:rPr kumimoji="1" lang="zh-Hans" altLang="en-US" sz="2400" dirty="0">
                <a:solidFill>
                  <a:srgbClr val="F06420"/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时光机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7219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1761922" y="843558"/>
            <a:ext cx="5186342" cy="13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如何获得一个干净的工作空间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？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现在的工作空间太乱了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工作到一半，临时插需求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CED66E-5BCC-214A-8BF9-319C3DD25E41}"/>
              </a:ext>
            </a:extLst>
          </p:cNvPr>
          <p:cNvSpPr/>
          <p:nvPr/>
        </p:nvSpPr>
        <p:spPr>
          <a:xfrm>
            <a:off x="323528" y="339502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635A39-06B3-6049-BAB3-0AA3EA9C55AF}"/>
              </a:ext>
            </a:extLst>
          </p:cNvPr>
          <p:cNvSpPr txBox="1"/>
          <p:nvPr/>
        </p:nvSpPr>
        <p:spPr>
          <a:xfrm>
            <a:off x="1856652" y="2571750"/>
            <a:ext cx="499688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reset –hard</a:t>
            </a:r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Han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&amp;&amp;</a:t>
            </a:r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clean -</a:t>
            </a:r>
            <a:r>
              <a:rPr lang="en" altLang="zh-CN" dirty="0" err="1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df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checkout –f</a:t>
            </a:r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Han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&amp;&amp;</a:t>
            </a:r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clean -</a:t>
            </a:r>
            <a:r>
              <a:rPr lang="en" altLang="zh-CN" dirty="0" err="1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df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" altLang="zh-CN" sz="2000" b="1" dirty="0">
                <a:solidFill>
                  <a:srgbClr val="EC5300"/>
                </a:solidFill>
              </a:rPr>
              <a:t>git stash push [-u | --include-untracked]</a:t>
            </a:r>
            <a:endParaRPr kumimoji="1" lang="zh-CN" altLang="en-US" sz="2000" dirty="0">
              <a:solidFill>
                <a:srgbClr val="EC53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92758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E0812EC-455C-0446-979E-EB65DB8B9BF4}"/>
              </a:ext>
            </a:extLst>
          </p:cNvPr>
          <p:cNvGrpSpPr/>
          <p:nvPr/>
        </p:nvGrpSpPr>
        <p:grpSpPr>
          <a:xfrm>
            <a:off x="323528" y="411510"/>
            <a:ext cx="7279557" cy="3855360"/>
            <a:chOff x="1115616" y="771550"/>
            <a:chExt cx="7279557" cy="385536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1D99E-B689-7546-8C5F-D405157F0D6A}"/>
                </a:ext>
              </a:extLst>
            </p:cNvPr>
            <p:cNvSpPr txBox="1"/>
            <p:nvPr/>
          </p:nvSpPr>
          <p:spPr>
            <a:xfrm>
              <a:off x="1115616" y="77155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0642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git stash</a:t>
              </a:r>
              <a:endParaRPr kumimoji="1" lang="zh-CN" altLang="en-US" sz="2400" dirty="0">
                <a:solidFill>
                  <a:srgbClr val="EC5300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9131D3B-85A0-F649-96E8-BA820D0CAB6D}"/>
                </a:ext>
              </a:extLst>
            </p:cNvPr>
            <p:cNvSpPr txBox="1"/>
            <p:nvPr/>
          </p:nvSpPr>
          <p:spPr>
            <a:xfrm>
              <a:off x="1115616" y="1347614"/>
              <a:ext cx="7279557" cy="3279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</a:t>
              </a:r>
              <a:r>
                <a:rPr lang="zh-Hans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把本地的改动暂存起来 </a:t>
              </a:r>
              <a:b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save “message” </a:t>
              </a:r>
              <a:r>
                <a:rPr lang="en-US" altLang="zh-Han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执行存储时，添加备注，方便查找。</a:t>
              </a:r>
              <a:b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pop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应用最近一次暂存的修改，并删除暂存的记录</a:t>
              </a:r>
              <a:b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apply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应用最近一次暂存的修改</a:t>
              </a:r>
              <a:r>
                <a:rPr lang="zh-Hans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但不会删除暂存的记录</a:t>
              </a:r>
              <a:b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apply stash@{$</a:t>
              </a:r>
              <a:r>
                <a:rPr lang="en" altLang="zh-CN" sz="2000" dirty="0" err="1">
                  <a:latin typeface="Helvetica" pitchFamily="2" charset="0"/>
                  <a:ea typeface="PingFang SC" panose="020B0400000000000000" pitchFamily="34" charset="-122"/>
                </a:rPr>
                <a:t>num</a:t>
              </a:r>
              <a:r>
                <a:rPr lang="en-US" altLang="zh-CN" sz="2000" dirty="0">
                  <a:latin typeface="Helvetica" pitchFamily="2" charset="0"/>
                  <a:ea typeface="PingFang SC" panose="020B0400000000000000" pitchFamily="34" charset="-122"/>
                </a:rPr>
                <a:t>}</a:t>
              </a:r>
              <a:r>
                <a:rPr lang="zh-Hans" altLang="en-US" sz="2000" dirty="0">
                  <a:latin typeface="Helvetica" pitchFamily="2" charset="0"/>
                  <a:ea typeface="PingFang SC" panose="020B0400000000000000" pitchFamily="34" charset="-122"/>
                </a:rPr>
                <a:t> </a:t>
              </a:r>
              <a:r>
                <a:rPr lang="en-US" altLang="zh-Han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应用指定的暂存修改</a:t>
              </a:r>
              <a:b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list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查看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stash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有哪些存储</a:t>
              </a:r>
              <a:b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</a:br>
              <a:r>
                <a:rPr lang="en" altLang="zh-CN" sz="2000" dirty="0">
                  <a:latin typeface="Helvetica" pitchFamily="2" charset="0"/>
                  <a:ea typeface="PingFang SC" panose="020B0400000000000000" pitchFamily="34" charset="-122"/>
                </a:rPr>
                <a:t>git stash clear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//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删除所有缓存的 </a:t>
              </a:r>
              <a:r>
                <a:rPr lang="en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7374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8000" dirty="0">
                <a:solidFill>
                  <a:srgbClr val="F06420"/>
                </a:solidFill>
                <a:latin typeface="Helvetica" pitchFamily="2" charset="0"/>
              </a:rPr>
              <a:t>Git so hard?</a:t>
            </a:r>
            <a:endParaRPr kumimoji="1" lang="zh-CN" altLang="en-US" sz="8000" dirty="0">
              <a:solidFill>
                <a:srgbClr val="F0642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5741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2321370" y="1059582"/>
            <a:ext cx="387798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想修改上一次的提交日志？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日志写错了或者漏提交文件了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52BC9-EB8E-474C-90C1-C705CB9493B6}"/>
              </a:ext>
            </a:extLst>
          </p:cNvPr>
          <p:cNvSpPr/>
          <p:nvPr/>
        </p:nvSpPr>
        <p:spPr>
          <a:xfrm>
            <a:off x="323528" y="339502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7686EC-745D-EF45-870D-E6B9200FF55F}"/>
              </a:ext>
            </a:extLst>
          </p:cNvPr>
          <p:cNvSpPr txBox="1"/>
          <p:nvPr/>
        </p:nvSpPr>
        <p:spPr>
          <a:xfrm>
            <a:off x="3491880" y="38678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510135-4969-264E-8164-F2BD5C7489EE}"/>
              </a:ext>
            </a:extLst>
          </p:cNvPr>
          <p:cNvSpPr txBox="1"/>
          <p:nvPr/>
        </p:nvSpPr>
        <p:spPr>
          <a:xfrm>
            <a:off x="1979712" y="2355726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commit</a:t>
            </a:r>
            <a:r>
              <a:rPr kumimoji="1" lang="zh-Hans" altLang="en-US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Hans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–amend</a:t>
            </a:r>
            <a:r>
              <a:rPr kumimoji="1" lang="zh-Hans" altLang="en-US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Hans" sz="3200" dirty="0">
                <a:solidFill>
                  <a:srgbClr val="F064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-m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99605296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3046665" y="96841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合并分支代码</a:t>
            </a:r>
            <a:endParaRPr kumimoji="1"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ED81CC-6F2D-E247-BA71-B41B03866469}"/>
              </a:ext>
            </a:extLst>
          </p:cNvPr>
          <p:cNvSpPr txBox="1"/>
          <p:nvPr/>
        </p:nvSpPr>
        <p:spPr>
          <a:xfrm>
            <a:off x="3377140" y="1491630"/>
            <a:ext cx="2018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EC53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merge </a:t>
            </a:r>
          </a:p>
          <a:p>
            <a:pPr algn="ctr"/>
            <a:r>
              <a:rPr kumimoji="1" lang="en-US" altLang="zh-CN" sz="3200" dirty="0">
                <a:solidFill>
                  <a:srgbClr val="EC53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rebase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20F74B-B9DD-B347-8371-A22C9A08A4EE}"/>
              </a:ext>
            </a:extLst>
          </p:cNvPr>
          <p:cNvSpPr/>
          <p:nvPr/>
        </p:nvSpPr>
        <p:spPr>
          <a:xfrm>
            <a:off x="323528" y="339502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53297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517306" y="3810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E954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merge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517306" y="991114"/>
            <a:ext cx="5710878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记录完整</a:t>
            </a:r>
            <a:r>
              <a:rPr kumimoji="1" lang="zh-CN" altLang="en-US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杂乱</a:t>
            </a:r>
            <a:r>
              <a:rPr kumimoji="1" lang="zh-Han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保留每个提交历史的祖先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；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非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fast-forward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的情况下会多出一条合并记录；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一次性解决多条提交的代码的冲突；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没有同祖先节点的两个分支不支持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merge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合并；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157323-8258-4843-B882-B1A48957ECD2}"/>
              </a:ext>
            </a:extLst>
          </p:cNvPr>
          <p:cNvGrpSpPr/>
          <p:nvPr/>
        </p:nvGrpSpPr>
        <p:grpSpPr>
          <a:xfrm>
            <a:off x="611560" y="3059425"/>
            <a:ext cx="8208911" cy="1842197"/>
            <a:chOff x="1179947" y="3363835"/>
            <a:chExt cx="7434318" cy="153778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D6E18FF-3E29-CB44-819D-E7AC4760C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725" y="3363835"/>
              <a:ext cx="2847540" cy="1537787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9E882F-8882-9F47-958A-570389902C63}"/>
                </a:ext>
              </a:extLst>
            </p:cNvPr>
            <p:cNvGrpSpPr/>
            <p:nvPr/>
          </p:nvGrpSpPr>
          <p:grpSpPr>
            <a:xfrm>
              <a:off x="1179947" y="3435845"/>
              <a:ext cx="4466774" cy="1465777"/>
              <a:chOff x="1179947" y="3435845"/>
              <a:chExt cx="4466774" cy="146577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A90461F4-D9CE-D94E-AB7E-05062AA97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947" y="3435845"/>
                <a:ext cx="2831852" cy="1465777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1072219-1182-614D-AD1E-10A6527A1B83}"/>
                  </a:ext>
                </a:extLst>
              </p:cNvPr>
              <p:cNvSpPr txBox="1"/>
              <p:nvPr/>
            </p:nvSpPr>
            <p:spPr>
              <a:xfrm>
                <a:off x="4436133" y="3984067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git merge </a:t>
                </a:r>
                <a:endParaRPr kumimoji="1" lang="zh-CN" altLang="en-US" dirty="0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4BBD08-99AD-C640-8F27-401AF160931F}"/>
              </a:ext>
            </a:extLst>
          </p:cNvPr>
          <p:cNvGrpSpPr/>
          <p:nvPr/>
        </p:nvGrpSpPr>
        <p:grpSpPr>
          <a:xfrm rot="20557740">
            <a:off x="6790026" y="1072665"/>
            <a:ext cx="1627169" cy="635674"/>
            <a:chOff x="6757605" y="495632"/>
            <a:chExt cx="1728392" cy="85774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7A316BA-1E72-CA4B-B1DA-68EEAEF0377B}"/>
                </a:ext>
              </a:extLst>
            </p:cNvPr>
            <p:cNvSpPr txBox="1"/>
            <p:nvPr/>
          </p:nvSpPr>
          <p:spPr>
            <a:xfrm>
              <a:off x="7302264" y="749586"/>
              <a:ext cx="1183733" cy="320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EC530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日常推荐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4BD6ADA-2720-7842-9ECB-75EB732A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605" y="495632"/>
              <a:ext cx="648072" cy="857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76651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592932" y="328253"/>
            <a:ext cx="238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rebase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471416" y="841865"/>
            <a:ext cx="5347463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记录清晰可读，无合并记录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当前分支的修改</a:t>
            </a:r>
            <a:r>
              <a:rPr kumimoji="1" lang="zh-CN" altLang="en-US" b="1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重写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commit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到另一分支顶端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一次解决一条提交的代码的冲突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没有同祖先节点的两个分支支持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rebase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7E7709-B029-0147-B4AF-E1961AC1D67D}"/>
              </a:ext>
            </a:extLst>
          </p:cNvPr>
          <p:cNvGrpSpPr/>
          <p:nvPr/>
        </p:nvGrpSpPr>
        <p:grpSpPr>
          <a:xfrm>
            <a:off x="741343" y="3075806"/>
            <a:ext cx="7886760" cy="1638050"/>
            <a:chOff x="94184" y="3054035"/>
            <a:chExt cx="7886760" cy="175593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7232E7F-65E0-7348-B02F-FE1956964C14}"/>
                </a:ext>
              </a:extLst>
            </p:cNvPr>
            <p:cNvGrpSpPr/>
            <p:nvPr/>
          </p:nvGrpSpPr>
          <p:grpSpPr>
            <a:xfrm>
              <a:off x="94184" y="3054035"/>
              <a:ext cx="4831140" cy="1755932"/>
              <a:chOff x="1179947" y="3435845"/>
              <a:chExt cx="4488012" cy="1465777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95C2773-E0F5-1A42-B73B-E16457A42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79947" y="3435845"/>
                <a:ext cx="2831852" cy="1465777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5E7601-2436-6D48-8273-C0E894A2F39F}"/>
                  </a:ext>
                </a:extLst>
              </p:cNvPr>
              <p:cNvSpPr txBox="1"/>
              <p:nvPr/>
            </p:nvSpPr>
            <p:spPr>
              <a:xfrm>
                <a:off x="4436133" y="3984067"/>
                <a:ext cx="1231826" cy="330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  <a:ea typeface="PingFang SC" panose="020B0400000000000000" pitchFamily="34" charset="-122"/>
                    <a:cs typeface="Helvetica Neue" panose="02000503000000020004" pitchFamily="2" charset="0"/>
                  </a:rPr>
                  <a:t>git  rebase </a:t>
                </a:r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35E666A-0E81-0644-9B90-22863E80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3189171"/>
              <a:ext cx="3192920" cy="1620796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F64A9E-7A90-0348-B074-BD9D98DB9DA1}"/>
              </a:ext>
            </a:extLst>
          </p:cNvPr>
          <p:cNvGrpSpPr/>
          <p:nvPr/>
        </p:nvGrpSpPr>
        <p:grpSpPr>
          <a:xfrm>
            <a:off x="6170410" y="1411362"/>
            <a:ext cx="1719140" cy="816666"/>
            <a:chOff x="6170410" y="1411362"/>
            <a:chExt cx="1719140" cy="81666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0D13E89-0C8F-1744-9009-D9142F2A8A55}"/>
                </a:ext>
              </a:extLst>
            </p:cNvPr>
            <p:cNvSpPr txBox="1"/>
            <p:nvPr/>
          </p:nvSpPr>
          <p:spPr>
            <a:xfrm rot="20557740">
              <a:off x="6435200" y="1411362"/>
              <a:ext cx="145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EC530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需正确使用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EAFA0F0-A6D0-7C41-A71F-254A5F68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41042">
              <a:off x="6170410" y="1614449"/>
              <a:ext cx="287810" cy="61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28026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395536" y="25878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正确执行</a:t>
            </a:r>
            <a:r>
              <a:rPr kumimoji="1" lang="en-US" altLang="zh-CN" sz="2400" dirty="0">
                <a:solidFill>
                  <a:srgbClr val="E954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rebase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530116" y="915566"/>
            <a:ext cx="7939751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！不要在主分支及</a:t>
            </a:r>
            <a:r>
              <a:rPr lang="zh-CN" altLang="en-US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多人协助的分支做</a:t>
            </a:r>
            <a:r>
              <a:rPr lang="en" altLang="zh-CN" dirty="0">
                <a:solidFill>
                  <a:srgbClr val="E95404"/>
                </a:solidFill>
                <a:latin typeface="Helvetica" pitchFamily="2" charset="0"/>
                <a:ea typeface="PingFang SC" panose="020B0400000000000000" pitchFamily="34" charset="-122"/>
              </a:rPr>
              <a:t>rebase</a:t>
            </a:r>
            <a:r>
              <a:rPr lang="zh-Hans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防止远程已有的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commitid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被重写后；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可以在个人分支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rebase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主分支，将当前修改记录推至主分支顶端，记录清晰可读；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一步步解决冲突时，执行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git add</a:t>
            </a:r>
            <a:r>
              <a:rPr lang="zh-Hans" altLang="en-US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 </a:t>
            </a:r>
            <a:r>
              <a:rPr lang="en-US" altLang="zh-Hans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&amp;&amp; git rebase </a:t>
            </a:r>
            <a:r>
              <a:rPr lang="en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–continue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放弃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合并，回撤到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rebase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操作前状态</a:t>
            </a:r>
            <a:r>
              <a:rPr kumimoji="1" lang="zh-Hans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执行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git rebase –abort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git rebase 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i</a:t>
            </a:r>
            <a:r>
              <a:rPr lang="zh-Hans" altLang="en-US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 </a:t>
            </a:r>
            <a:r>
              <a:rPr lang="en" altLang="zh-CN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</a:rPr>
              <a:t>HEAD~index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可重合提交（可在个人分支使用）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4277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2757386" y="843558"/>
            <a:ext cx="3110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撤回某次提交？</a:t>
            </a:r>
          </a:p>
          <a:p>
            <a:pPr algn="ctr">
              <a:lnSpc>
                <a:spcPts val="24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误提交代码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版本交付取消某迭代功能</a:t>
            </a:r>
            <a:br>
              <a:rPr lang="en-US" altLang="zh-CN" sz="2400" dirty="0"/>
            </a:br>
            <a:r>
              <a:rPr lang="en-US" altLang="zh-CN" sz="2400" dirty="0"/>
              <a:t>...</a:t>
            </a:r>
            <a:endParaRPr kumimoji="1"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ED81CC-6F2D-E247-BA71-B41B03866469}"/>
              </a:ext>
            </a:extLst>
          </p:cNvPr>
          <p:cNvSpPr txBox="1"/>
          <p:nvPr/>
        </p:nvSpPr>
        <p:spPr>
          <a:xfrm>
            <a:off x="3470327" y="2290108"/>
            <a:ext cx="1794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EC53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reset </a:t>
            </a:r>
          </a:p>
          <a:p>
            <a:pPr algn="ctr"/>
            <a:r>
              <a:rPr kumimoji="1" lang="en-US" altLang="zh-CN" sz="3200" dirty="0">
                <a:solidFill>
                  <a:srgbClr val="EC53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7F3D03-635A-994B-B70B-73ABEF09170E}"/>
              </a:ext>
            </a:extLst>
          </p:cNvPr>
          <p:cNvSpPr/>
          <p:nvPr/>
        </p:nvSpPr>
        <p:spPr>
          <a:xfrm>
            <a:off x="323528" y="339502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65130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A276D1E-ECDF-F045-9973-A127D520D120}"/>
              </a:ext>
            </a:extLst>
          </p:cNvPr>
          <p:cNvGrpSpPr/>
          <p:nvPr/>
        </p:nvGrpSpPr>
        <p:grpSpPr>
          <a:xfrm>
            <a:off x="360887" y="348028"/>
            <a:ext cx="8102638" cy="2013770"/>
            <a:chOff x="1193021" y="261492"/>
            <a:chExt cx="4065901" cy="201377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1D99E-B689-7546-8C5F-D405157F0D6A}"/>
                </a:ext>
              </a:extLst>
            </p:cNvPr>
            <p:cNvSpPr txBox="1"/>
            <p:nvPr/>
          </p:nvSpPr>
          <p:spPr>
            <a:xfrm>
              <a:off x="1210409" y="261492"/>
              <a:ext cx="831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0642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git reset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3DD364A-8F5A-5C47-B726-4F50644C2AE3}"/>
                </a:ext>
              </a:extLst>
            </p:cNvPr>
            <p:cNvSpPr txBox="1"/>
            <p:nvPr/>
          </p:nvSpPr>
          <p:spPr>
            <a:xfrm>
              <a:off x="1193021" y="973046"/>
              <a:ext cx="4065901" cy="13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原理是</a:t>
              </a:r>
              <a:r>
                <a:rPr kumimoji="1" lang="zh-CN" altLang="en-US" dirty="0">
                  <a:solidFill>
                    <a:srgbClr val="EC53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回退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commit id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来恢复版本，丢弃回退</a:t>
              </a:r>
              <a:r>
                <a:rPr kumimoji="1" lang="en-US" altLang="zh-CN" dirty="0" err="1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commitId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后所有提交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区别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reset –</a:t>
              </a:r>
              <a:r>
                <a:rPr kumimoji="1" lang="en-US" altLang="zh-Hans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-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[hard | soft | mixed]</a:t>
              </a:r>
              <a:r>
                <a:rPr kumimoji="1" lang="zh-Hans" altLang="en-US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；</a:t>
              </a:r>
              <a:endPara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如果远程仓库已经有之前代码，需要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push –f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(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谨慎使用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);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3D5E28B-4D63-9A4C-A664-C11A6D20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78884"/>
            <a:ext cx="3437594" cy="10728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329740-D2A8-0147-81D4-3BB9383074A7}"/>
              </a:ext>
            </a:extLst>
          </p:cNvPr>
          <p:cNvSpPr txBox="1"/>
          <p:nvPr/>
        </p:nvSpPr>
        <p:spPr>
          <a:xfrm>
            <a:off x="4684722" y="3194105"/>
            <a:ext cx="4207757" cy="121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推荐场景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</a:t>
            </a:r>
            <a:b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保证本地个人分支</a:t>
            </a:r>
            <a:r>
              <a:rPr kumimoji="1" lang="en-US" altLang="zh-CN" sz="1600" dirty="0" err="1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commitid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后不需要追溯的，推荐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 reset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版本代码，保持记录更加干净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45387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A276D1E-ECDF-F045-9973-A127D520D120}"/>
              </a:ext>
            </a:extLst>
          </p:cNvPr>
          <p:cNvGrpSpPr/>
          <p:nvPr/>
        </p:nvGrpSpPr>
        <p:grpSpPr>
          <a:xfrm>
            <a:off x="433844" y="557252"/>
            <a:ext cx="8317025" cy="2291482"/>
            <a:chOff x="1210408" y="814891"/>
            <a:chExt cx="4065901" cy="229148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1D99E-B689-7546-8C5F-D405157F0D6A}"/>
                </a:ext>
              </a:extLst>
            </p:cNvPr>
            <p:cNvSpPr txBox="1"/>
            <p:nvPr/>
          </p:nvSpPr>
          <p:spPr>
            <a:xfrm>
              <a:off x="1214172" y="814891"/>
              <a:ext cx="1098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0642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git revert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3DD364A-8F5A-5C47-B726-4F50644C2AE3}"/>
                </a:ext>
              </a:extLst>
            </p:cNvPr>
            <p:cNvSpPr txBox="1"/>
            <p:nvPr/>
          </p:nvSpPr>
          <p:spPr>
            <a:xfrm>
              <a:off x="1210408" y="1445534"/>
              <a:ext cx="4065901" cy="166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原理是</a:t>
              </a:r>
              <a:r>
                <a:rPr kumimoji="1" lang="zh-CN" altLang="en-US" dirty="0">
                  <a:solidFill>
                    <a:srgbClr val="EC53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新增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 id</a:t>
              </a:r>
              <a:r>
                <a: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来抵消版本代码，保留原有记录，可进行回撤操作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git revert</a:t>
              </a:r>
              <a:r>
                <a:rPr kumimoji="1" lang="zh-Hans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zh-Han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commitid</a:t>
              </a:r>
              <a:r>
                <a:rPr kumimoji="1" lang="zh-Hans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  </a:t>
              </a:r>
              <a:r>
                <a:rPr kumimoji="1" lang="en-US" altLang="zh-Han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</a:t>
              </a:r>
              <a:r>
                <a:rPr kumimoji="1" lang="zh-Hans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针对普通</a:t>
              </a:r>
              <a: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commit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git revert </a:t>
              </a:r>
              <a:r>
                <a:rPr kumimoji="1"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commitid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  <a:cs typeface="Helvetica Neue" panose="02000503000000020004" pitchFamily="2" charset="0"/>
                </a:rPr>
                <a:t> –m [index]  </a:t>
              </a:r>
              <a: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</a:t>
              </a:r>
              <a:r>
                <a:rPr kumimoji="1" lang="zh-Hans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针对</a:t>
              </a:r>
              <a: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merge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</a:t>
              </a:r>
              <a: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commit, index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需要保留的分支序号</a:t>
              </a:r>
              <a:b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kumimoji="1" lang="zh-Hans" altLang="en-US" sz="16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                                                  </a:t>
              </a:r>
              <a:r>
                <a:rPr kumimoji="1" lang="en-US" altLang="zh-Hans" sz="16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</a:t>
              </a:r>
              <a:r>
                <a:rPr kumimoji="1" lang="zh-Hans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en-US" altLang="zh-Han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可以使用</a:t>
              </a:r>
              <a:r>
                <a:rPr kumimoji="1" lang="en-US" altLang="zh-CN" sz="16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 log –graph</a:t>
              </a:r>
              <a:r>
                <a:rPr kumimoji="1" lang="zh-CN" altLang="en-US" sz="1600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查看分支序号</a:t>
              </a:r>
              <a:endPara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1329740-D2A8-0147-81D4-3BB9383074A7}"/>
              </a:ext>
            </a:extLst>
          </p:cNvPr>
          <p:cNvSpPr txBox="1"/>
          <p:nvPr/>
        </p:nvSpPr>
        <p:spPr>
          <a:xfrm>
            <a:off x="452631" y="3219822"/>
            <a:ext cx="4085888" cy="121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推荐场景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远程已经存在的、多人协作的集成分支上，使用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revert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来抵消版本代码，方便追溯。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D3156D-6DEC-ED4A-84C9-6A765F60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35072"/>
            <a:ext cx="3494658" cy="10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913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A276D1E-ECDF-F045-9973-A127D520D120}"/>
              </a:ext>
            </a:extLst>
          </p:cNvPr>
          <p:cNvGrpSpPr/>
          <p:nvPr/>
        </p:nvGrpSpPr>
        <p:grpSpPr>
          <a:xfrm>
            <a:off x="323528" y="411164"/>
            <a:ext cx="8008536" cy="1522818"/>
            <a:chOff x="1210408" y="808600"/>
            <a:chExt cx="4001757" cy="152281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1D99E-B689-7546-8C5F-D405157F0D6A}"/>
                </a:ext>
              </a:extLst>
            </p:cNvPr>
            <p:cNvSpPr txBox="1"/>
            <p:nvPr/>
          </p:nvSpPr>
          <p:spPr>
            <a:xfrm>
              <a:off x="1224699" y="808600"/>
              <a:ext cx="1423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F0642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git revert</a:t>
              </a:r>
              <a:r>
                <a:rPr kumimoji="1" lang="zh-CN" altLang="en-US" sz="2400" dirty="0">
                  <a:solidFill>
                    <a:srgbClr val="F06420"/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详情使用</a:t>
              </a:r>
              <a:endParaRPr kumimoji="1" lang="en-US" altLang="zh-CN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3DD364A-8F5A-5C47-B726-4F50644C2AE3}"/>
                </a:ext>
              </a:extLst>
            </p:cNvPr>
            <p:cNvSpPr txBox="1"/>
            <p:nvPr/>
          </p:nvSpPr>
          <p:spPr>
            <a:xfrm>
              <a:off x="1210408" y="1445534"/>
              <a:ext cx="4001757" cy="88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背景描述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分支的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bug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影响到主流程，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master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需要撤回中间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的合并，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bug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解决后重新合并到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master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分支代码</a:t>
              </a:r>
              <a:endParaRPr kumimoji="1" lang="en-US" altLang="zh-CN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E0DC3F9-88F6-FB42-8B8D-41497ADE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92" y="2571750"/>
            <a:ext cx="6883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009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495724" y="961428"/>
            <a:ext cx="8008536" cy="47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简化场景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dev1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合并到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master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，立马撤回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44211-6DBE-8D47-A955-6B3109C9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05713"/>
            <a:ext cx="6488543" cy="17741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71F5BF-B1BA-D44C-B6B3-7416D9DC7865}"/>
              </a:ext>
            </a:extLst>
          </p:cNvPr>
          <p:cNvSpPr txBox="1"/>
          <p:nvPr/>
        </p:nvSpPr>
        <p:spPr>
          <a:xfrm>
            <a:off x="395536" y="313230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244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31590"/>
            <a:ext cx="8515350" cy="3312368"/>
          </a:xfrm>
        </p:spPr>
        <p:txBody>
          <a:bodyPr>
            <a:normAutofit/>
          </a:bodyPr>
          <a:lstStyle/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&lt;branch-name&gt;</a:t>
            </a:r>
          </a:p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–b &lt;branch-name&gt;</a:t>
            </a:r>
          </a:p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&lt;commit-id&gt;</a:t>
            </a:r>
          </a:p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–f</a:t>
            </a:r>
          </a:p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-- .</a:t>
            </a:r>
          </a:p>
          <a:p>
            <a:pPr marL="637895" indent="-457200">
              <a:spcBef>
                <a:spcPts val="600"/>
              </a:spcBef>
            </a:pP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checkout master – </a:t>
            </a:r>
            <a:r>
              <a:rPr kumimoji="1"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test.txt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0FDBB6-3063-1746-9251-5BFB8FBF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11510"/>
            <a:ext cx="7886700" cy="594271"/>
          </a:xfrm>
        </p:spPr>
        <p:txBody>
          <a:bodyPr/>
          <a:lstStyle/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相同命令不同参数，功能多样</a:t>
            </a:r>
            <a:r>
              <a:rPr kumimoji="1"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如</a:t>
            </a:r>
            <a:r>
              <a:rPr kumimoji="1"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checkout</a:t>
            </a:r>
            <a:endParaRPr kumimoji="1" lang="zh-CN" altLang="en-US" dirty="0">
              <a:latin typeface="Helvetica" pitchFamily="2" charset="0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89791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390735" y="1544907"/>
            <a:ext cx="2998237" cy="97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</a:rPr>
              <a:t>git log –graph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69510C-CD2A-794E-B682-1B603C11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843558"/>
            <a:ext cx="4375131" cy="394158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4F18A4A-40BF-9D48-AD48-22656CF141BE}"/>
              </a:ext>
            </a:extLst>
          </p:cNvPr>
          <p:cNvSpPr txBox="1"/>
          <p:nvPr/>
        </p:nvSpPr>
        <p:spPr>
          <a:xfrm>
            <a:off x="395536" y="1059582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撤销</a:t>
            </a: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</a:rPr>
              <a:t>dev1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3D978B-1DDF-7845-9179-9520271E4486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2432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395536" y="834752"/>
            <a:ext cx="3469109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撤销</a:t>
            </a: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dev1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合并后</a:t>
            </a:r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6BF968-7C43-9E4C-9279-92411AE8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834752"/>
            <a:ext cx="3627347" cy="39583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26ED94-0458-4340-BDDD-4F2E0983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1" y="2571750"/>
            <a:ext cx="4231569" cy="17260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19F45A-CD5C-1E46-9B3F-BFB623C16EB4}"/>
              </a:ext>
            </a:extLst>
          </p:cNvPr>
          <p:cNvSpPr txBox="1"/>
          <p:nvPr/>
        </p:nvSpPr>
        <p:spPr>
          <a:xfrm>
            <a:off x="395536" y="1322097"/>
            <a:ext cx="2998237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revert '183dcf'</a:t>
            </a:r>
            <a:r>
              <a:rPr kumimoji="1" lang="zh-Hans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Han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–m 1</a:t>
            </a:r>
            <a:endParaRPr kumimoji="1"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109C8A-E7ED-694D-833C-C24EB1F44E6C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2057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382283" y="786142"/>
            <a:ext cx="6586346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000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dev1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修复好</a:t>
            </a: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bug</a:t>
            </a:r>
            <a:r>
              <a:rPr kumimoji="1" lang="zh-Hans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重新合并到</a:t>
            </a:r>
            <a:r>
              <a:rPr kumimoji="1" lang="en-US" altLang="zh-CN" sz="2000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master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DAAD1-DBF8-3147-9F15-C7708E95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51756"/>
            <a:ext cx="3379986" cy="33594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BD4588-9F3D-8A40-90A7-B77BD03C6D5E}"/>
              </a:ext>
            </a:extLst>
          </p:cNvPr>
          <p:cNvSpPr txBox="1"/>
          <p:nvPr/>
        </p:nvSpPr>
        <p:spPr>
          <a:xfrm>
            <a:off x="524761" y="1361408"/>
            <a:ext cx="2119491" cy="970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revert '38fc86'</a:t>
            </a:r>
            <a:b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</a:b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merge dev1</a:t>
            </a:r>
            <a:endParaRPr kumimoji="1" lang="zh-CN" altLang="en-US" sz="2000" dirty="0">
              <a:solidFill>
                <a:schemeClr val="bg2">
                  <a:lumMod val="25000"/>
                </a:schemeClr>
              </a:solidFill>
              <a:latin typeface="Helvetica" pitchFamily="2" charset="0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D74696-2A85-704B-94B5-B4AF9AE6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1" y="2813908"/>
            <a:ext cx="4684723" cy="14860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FCF0F85-4480-004F-A42E-190604029BD2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6498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D364A-8F5A-5C47-B726-4F50644C2AE3}"/>
              </a:ext>
            </a:extLst>
          </p:cNvPr>
          <p:cNvSpPr txBox="1"/>
          <p:nvPr/>
        </p:nvSpPr>
        <p:spPr>
          <a:xfrm>
            <a:off x="345782" y="861210"/>
            <a:ext cx="8008536" cy="47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回归场景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：撤回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dev1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合并，修改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bug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后重新合并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master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4BE62F-4E1D-344E-831F-BF3138761ECF}"/>
              </a:ext>
            </a:extLst>
          </p:cNvPr>
          <p:cNvSpPr txBox="1"/>
          <p:nvPr/>
        </p:nvSpPr>
        <p:spPr>
          <a:xfrm>
            <a:off x="968829" y="2547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30E4A1-86FF-D548-AB14-AABEF790AA6B}"/>
              </a:ext>
            </a:extLst>
          </p:cNvPr>
          <p:cNvGrpSpPr/>
          <p:nvPr/>
        </p:nvGrpSpPr>
        <p:grpSpPr>
          <a:xfrm>
            <a:off x="346611" y="1555532"/>
            <a:ext cx="8377424" cy="2917765"/>
            <a:chOff x="346611" y="1555532"/>
            <a:chExt cx="8377424" cy="2917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DFD858-6A72-8B4A-B73A-6347E88B3E0E}"/>
                </a:ext>
              </a:extLst>
            </p:cNvPr>
            <p:cNvSpPr txBox="1"/>
            <p:nvPr/>
          </p:nvSpPr>
          <p:spPr>
            <a:xfrm>
              <a:off x="346611" y="1555532"/>
              <a:ext cx="7602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 1</a:t>
              </a:r>
              <a:r>
                <a:rPr lang="zh-CN" altLang="en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revert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掉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m5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提交，会生成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m7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提交，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master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分支去除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分支的所有修改。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DC1198-0E09-684B-828D-5D0A9E33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736" y="2074342"/>
              <a:ext cx="8373299" cy="239895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1381D55-9531-A346-B56D-BE63A6CDBB16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141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910A95-04F0-F04E-AF70-2F3770421187}"/>
              </a:ext>
            </a:extLst>
          </p:cNvPr>
          <p:cNvGrpSpPr/>
          <p:nvPr/>
        </p:nvGrpSpPr>
        <p:grpSpPr>
          <a:xfrm>
            <a:off x="345782" y="1065188"/>
            <a:ext cx="7798938" cy="3234754"/>
            <a:chOff x="346611" y="1555532"/>
            <a:chExt cx="7798938" cy="267935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DFD858-6A72-8B4A-B73A-6347E88B3E0E}"/>
                </a:ext>
              </a:extLst>
            </p:cNvPr>
            <p:cNvSpPr txBox="1"/>
            <p:nvPr/>
          </p:nvSpPr>
          <p:spPr>
            <a:xfrm>
              <a:off x="346611" y="1555532"/>
              <a:ext cx="7602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 2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切到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分支上修改，进行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bug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修改，在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分支上生成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c5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。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E093FA7-E04C-C146-B581-554FA4EF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749" y="2101285"/>
              <a:ext cx="7670800" cy="21336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C36FF98-44F3-8E4B-B0EA-52F9267725DC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6314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14E87-AA25-4144-8489-B939445F6ADD}"/>
              </a:ext>
            </a:extLst>
          </p:cNvPr>
          <p:cNvSpPr txBox="1"/>
          <p:nvPr/>
        </p:nvSpPr>
        <p:spPr>
          <a:xfrm>
            <a:off x="4499992" y="1059582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4BE62F-4E1D-344E-831F-BF3138761ECF}"/>
              </a:ext>
            </a:extLst>
          </p:cNvPr>
          <p:cNvSpPr txBox="1"/>
          <p:nvPr/>
        </p:nvSpPr>
        <p:spPr>
          <a:xfrm>
            <a:off x="968829" y="2547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FAFA0C-8208-D748-89B9-BE631406E75B}"/>
              </a:ext>
            </a:extLst>
          </p:cNvPr>
          <p:cNvGrpSpPr/>
          <p:nvPr/>
        </p:nvGrpSpPr>
        <p:grpSpPr>
          <a:xfrm>
            <a:off x="344205" y="915566"/>
            <a:ext cx="8424504" cy="3275999"/>
            <a:chOff x="346611" y="1555532"/>
            <a:chExt cx="8424504" cy="291928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DFD858-6A72-8B4A-B73A-6347E88B3E0E}"/>
                </a:ext>
              </a:extLst>
            </p:cNvPr>
            <p:cNvSpPr txBox="1"/>
            <p:nvPr/>
          </p:nvSpPr>
          <p:spPr>
            <a:xfrm>
              <a:off x="346611" y="1555532"/>
              <a:ext cx="76025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 3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：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切到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master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分支上，对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m7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进行反向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revert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生成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m8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提交，再合并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分支，即可达到修复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dev1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分支上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bug</a:t>
              </a:r>
              <a:r>
                <a:rPr lang="zh-CN" altLang="en-US" sz="1600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的问题。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618D3DB-923C-2F44-A58D-A47ABAFF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186" y="2328516"/>
              <a:ext cx="8352929" cy="21463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3EF471F-740E-F645-AFAD-95BBA3CDDCAD}"/>
              </a:ext>
            </a:extLst>
          </p:cNvPr>
          <p:cNvSpPr txBox="1"/>
          <p:nvPr/>
        </p:nvSpPr>
        <p:spPr>
          <a:xfrm>
            <a:off x="345782" y="324477"/>
            <a:ext cx="284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0642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详情使用</a:t>
            </a:r>
            <a:endParaRPr kumimoji="1" lang="en-US" altLang="zh-CN" sz="2400" dirty="0">
              <a:solidFill>
                <a:srgbClr val="F0642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7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8D1D99E-B689-7546-8C5F-D405157F0D6A}"/>
              </a:ext>
            </a:extLst>
          </p:cNvPr>
          <p:cNvSpPr txBox="1"/>
          <p:nvPr/>
        </p:nvSpPr>
        <p:spPr>
          <a:xfrm>
            <a:off x="413994" y="1131590"/>
            <a:ext cx="77125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你的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仓库已经创建多久了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 (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使用命令 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log --reverse 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可以查看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你的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仓库有多大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 (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使用命令 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count-objects -</a:t>
            </a:r>
            <a:r>
              <a:rPr lang="en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vH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可以查看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你在使用</a:t>
            </a:r>
            <a:r>
              <a:rPr lang="en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的中过程中会出现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卡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的感觉吗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b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想删除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敏感信息、不需要版本控制的超大文件？</a:t>
            </a: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2000" dirty="0">
              <a:solidFill>
                <a:srgbClr val="EC53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zh-CN" altLang="en-US" sz="2000" b="1" dirty="0">
                <a:solidFill>
                  <a:srgbClr val="EC5300"/>
                </a:solidFill>
              </a:rPr>
              <a:t>用</a:t>
            </a:r>
            <a:r>
              <a:rPr lang="en" altLang="zh-CN" sz="2000" b="1" dirty="0">
                <a:solidFill>
                  <a:srgbClr val="EC5300"/>
                </a:solidFill>
              </a:rPr>
              <a:t>filter-branch</a:t>
            </a:r>
            <a:r>
              <a:rPr lang="zh-CN" altLang="en-US" sz="2000" b="1" dirty="0">
                <a:solidFill>
                  <a:srgbClr val="EC5300"/>
                </a:solidFill>
              </a:rPr>
              <a:t>去做</a:t>
            </a:r>
            <a:r>
              <a:rPr lang="en" altLang="zh-CN" sz="2000" b="1" dirty="0">
                <a:solidFill>
                  <a:srgbClr val="EC5300"/>
                </a:solidFill>
              </a:rPr>
              <a:t>git</a:t>
            </a:r>
            <a:r>
              <a:rPr lang="zh-CN" altLang="en-US" sz="2000" b="1" dirty="0">
                <a:solidFill>
                  <a:srgbClr val="EC5300"/>
                </a:solidFill>
              </a:rPr>
              <a:t>仓库的清理</a:t>
            </a: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4E5F83-9E42-CC4C-8790-DC610D41EB4C}"/>
              </a:ext>
            </a:extLst>
          </p:cNvPr>
          <p:cNvSpPr/>
          <p:nvPr/>
        </p:nvSpPr>
        <p:spPr>
          <a:xfrm>
            <a:off x="323528" y="339502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实用技巧</a:t>
            </a:r>
            <a:r>
              <a:rPr kumimoji="1" lang="en-US" altLang="zh-CN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76425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22" y="354195"/>
            <a:ext cx="3528393" cy="504056"/>
          </a:xfrm>
        </p:spPr>
        <p:txBody>
          <a:bodyPr/>
          <a:lstStyle/>
          <a:p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仓库的清理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84713B-F9D2-924C-96EB-CF001A6E9027}"/>
              </a:ext>
            </a:extLst>
          </p:cNvPr>
          <p:cNvGrpSpPr/>
          <p:nvPr/>
        </p:nvGrpSpPr>
        <p:grpSpPr>
          <a:xfrm>
            <a:off x="500322" y="1003992"/>
            <a:ext cx="8426154" cy="1989053"/>
            <a:chOff x="250302" y="1331833"/>
            <a:chExt cx="8426154" cy="169542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5273AD-14AB-C543-9BB0-95BDA10AC3FB}"/>
                </a:ext>
              </a:extLst>
            </p:cNvPr>
            <p:cNvSpPr txBox="1"/>
            <p:nvPr/>
          </p:nvSpPr>
          <p:spPr>
            <a:xfrm>
              <a:off x="1081620" y="1792284"/>
              <a:ext cx="7594836" cy="123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rev-list --objects --all | grep "$(git verify-pack -v .git/objects/pack/*.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idx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| sort -k 3 -n | tail -10 | 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awk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'{print$1}’)”</a:t>
              </a:r>
              <a:br>
                <a:rPr lang="en-US" altLang="zh-CN" b="1" dirty="0">
                  <a:latin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使用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verify-pack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命令查看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, 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pack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包里面的最大的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10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个文件对应的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hash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值</a:t>
              </a:r>
              <a:b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</a:b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根据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rev-list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命令来查看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, 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最大的文件的 文件名是什么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FE8ED87-DBBD-3341-985A-CA90B100F77F}"/>
                </a:ext>
              </a:extLst>
            </p:cNvPr>
            <p:cNvSpPr txBox="1"/>
            <p:nvPr/>
          </p:nvSpPr>
          <p:spPr>
            <a:xfrm>
              <a:off x="250302" y="1331833"/>
              <a:ext cx="5939066" cy="40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Step1</a:t>
              </a:r>
              <a:r>
                <a:rPr lang="zh-Hans" altLang="en-U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Hans" altLang="en-US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找占用空间大的文件是哪些：</a:t>
              </a:r>
              <a:endParaRPr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D20127-991F-CE4C-A200-C32260A08A5F}"/>
              </a:ext>
            </a:extLst>
          </p:cNvPr>
          <p:cNvGrpSpPr/>
          <p:nvPr/>
        </p:nvGrpSpPr>
        <p:grpSpPr>
          <a:xfrm>
            <a:off x="500322" y="3295869"/>
            <a:ext cx="8033336" cy="1097005"/>
            <a:chOff x="1098718" y="1229081"/>
            <a:chExt cx="6397851" cy="10970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203112-590A-554E-9361-66BDEAB58046}"/>
                </a:ext>
              </a:extLst>
            </p:cNvPr>
            <p:cNvSpPr txBox="1"/>
            <p:nvPr/>
          </p:nvSpPr>
          <p:spPr>
            <a:xfrm>
              <a:off x="1760790" y="1615892"/>
              <a:ext cx="5735779" cy="710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 filter-branch --force --index-filter "git </a:t>
              </a:r>
              <a:r>
                <a:rPr lang="en" altLang="zh-CN" sz="1400" dirty="0" err="1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rm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-</a:t>
              </a:r>
              <a:r>
                <a:rPr lang="en" altLang="zh-CN" sz="1400" dirty="0" err="1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rf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--cached --ignore-</a:t>
              </a:r>
              <a:r>
                <a:rPr lang="en" altLang="zh-CN" sz="1400" dirty="0" err="1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unmatch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文件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文件夹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"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--</a:t>
              </a:r>
              <a:r>
                <a:rPr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prune-empty --tag-name-filter cat -- --all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5CA0560-B9D8-8848-B186-83DA101D19DE}"/>
                </a:ext>
              </a:extLst>
            </p:cNvPr>
            <p:cNvSpPr txBox="1"/>
            <p:nvPr/>
          </p:nvSpPr>
          <p:spPr>
            <a:xfrm>
              <a:off x="1098718" y="1229081"/>
              <a:ext cx="5939066" cy="4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Step2  </a:t>
              </a:r>
              <a:r>
                <a:rPr lang="zh-CN" altLang="en-U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移除对该文件的引用</a:t>
              </a: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15228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0A0F03B-23A5-B64E-B72F-A3F785A530E7}"/>
              </a:ext>
            </a:extLst>
          </p:cNvPr>
          <p:cNvSpPr txBox="1"/>
          <p:nvPr/>
        </p:nvSpPr>
        <p:spPr>
          <a:xfrm>
            <a:off x="3779912" y="19956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D95EB8-17C7-3746-B8BD-369411285721}"/>
              </a:ext>
            </a:extLst>
          </p:cNvPr>
          <p:cNvSpPr txBox="1"/>
          <p:nvPr/>
        </p:nvSpPr>
        <p:spPr>
          <a:xfrm>
            <a:off x="500322" y="1029081"/>
            <a:ext cx="8099076" cy="47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Step3  </a:t>
            </a:r>
            <a:r>
              <a:rPr lang="zh-CN" altLang="en-US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重复第</a:t>
            </a:r>
            <a:r>
              <a:rPr lang="en-US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1,2,3</a:t>
            </a:r>
            <a:r>
              <a:rPr lang="zh-CN" altLang="en-US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三步</a:t>
            </a:r>
            <a:r>
              <a:rPr lang="en-US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继续查看是否还有资源需要清除</a:t>
            </a:r>
            <a:r>
              <a:rPr lang="en-US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;</a:t>
            </a:r>
            <a:endParaRPr lang="en" altLang="zh-CN" dirty="0">
              <a:latin typeface="Helvetica" pitchFamily="2" charset="0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13016B-1FD4-EB40-AB12-57108ACF4FE1}"/>
              </a:ext>
            </a:extLst>
          </p:cNvPr>
          <p:cNvGrpSpPr/>
          <p:nvPr/>
        </p:nvGrpSpPr>
        <p:grpSpPr>
          <a:xfrm>
            <a:off x="540487" y="1851670"/>
            <a:ext cx="8018745" cy="1885710"/>
            <a:chOff x="522449" y="2299196"/>
            <a:chExt cx="8018745" cy="18857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2F8CAD7-027D-E64B-A067-27251F13BE9D}"/>
                </a:ext>
              </a:extLst>
            </p:cNvPr>
            <p:cNvSpPr txBox="1"/>
            <p:nvPr/>
          </p:nvSpPr>
          <p:spPr>
            <a:xfrm>
              <a:off x="1268386" y="2861468"/>
              <a:ext cx="7272808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 for-each-ref </a:t>
              </a:r>
              <a:r>
                <a:rPr lang="en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--format=‘delete %(</a:t>
              </a:r>
              <a:r>
                <a:rPr lang="en" altLang="zh-CN" sz="1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refname</a:t>
              </a:r>
              <a:r>
                <a:rPr lang="en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)’ refs/original | git update-ref --stdin</a:t>
              </a:r>
              <a:endPara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rm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-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rf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.git/refs/original/</a:t>
              </a:r>
            </a:p>
            <a:p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reflog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expire --expire=now --all</a:t>
              </a:r>
            </a:p>
            <a:p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gc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--prune=now</a:t>
              </a:r>
            </a:p>
            <a:p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</a:t>
              </a:r>
              <a:r>
                <a:rPr lang="en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gc</a:t>
              </a: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--aggressive --prune=now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F6D2B9-82EA-564C-B164-1A0C5B307EC6}"/>
                </a:ext>
              </a:extLst>
            </p:cNvPr>
            <p:cNvSpPr txBox="1"/>
            <p:nvPr/>
          </p:nvSpPr>
          <p:spPr>
            <a:xfrm>
              <a:off x="522449" y="2299196"/>
              <a:ext cx="7598046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</a:t>
              </a:r>
              <a:r>
                <a:rPr lang="en-US" altLang="zh-Han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4  </a:t>
              </a:r>
              <a:r>
                <a:rPr lang="zh-CN" altLang="en-U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回收空间，清理本地仓库不可达对象</a:t>
              </a:r>
              <a:endParaRPr lang="en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DAD0475A-F4D9-E943-8D0B-AC00FDFABDDA}"/>
              </a:ext>
            </a:extLst>
          </p:cNvPr>
          <p:cNvSpPr txBox="1">
            <a:spLocks/>
          </p:cNvSpPr>
          <p:nvPr/>
        </p:nvSpPr>
        <p:spPr>
          <a:xfrm>
            <a:off x="500322" y="354195"/>
            <a:ext cx="3528393" cy="504056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仓库的清理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92424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0A0F03B-23A5-B64E-B72F-A3F785A530E7}"/>
              </a:ext>
            </a:extLst>
          </p:cNvPr>
          <p:cNvSpPr txBox="1"/>
          <p:nvPr/>
        </p:nvSpPr>
        <p:spPr>
          <a:xfrm>
            <a:off x="3779912" y="19956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D77E75-A2A5-2E4E-9D1B-7002A288695C}"/>
              </a:ext>
            </a:extLst>
          </p:cNvPr>
          <p:cNvGrpSpPr/>
          <p:nvPr/>
        </p:nvGrpSpPr>
        <p:grpSpPr>
          <a:xfrm>
            <a:off x="520662" y="858251"/>
            <a:ext cx="8075996" cy="1691152"/>
            <a:chOff x="520662" y="858251"/>
            <a:chExt cx="8075996" cy="169115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A117396-15CA-2D45-9F79-F65C621C7515}"/>
                </a:ext>
              </a:extLst>
            </p:cNvPr>
            <p:cNvSpPr txBox="1"/>
            <p:nvPr/>
          </p:nvSpPr>
          <p:spPr>
            <a:xfrm>
              <a:off x="1323850" y="1345308"/>
              <a:ext cx="7272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 push origin --force --all </a:t>
              </a:r>
              <a:b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 push origin –force --tag</a:t>
              </a:r>
              <a:b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 remote prune origin </a:t>
              </a:r>
              <a:endPara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4575C6-2F2A-9E42-B791-0D394ECEB8D7}"/>
                </a:ext>
              </a:extLst>
            </p:cNvPr>
            <p:cNvSpPr txBox="1"/>
            <p:nvPr/>
          </p:nvSpPr>
          <p:spPr>
            <a:xfrm>
              <a:off x="520662" y="858251"/>
              <a:ext cx="7598046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Step5</a:t>
              </a:r>
              <a:r>
                <a:rPr lang="en-US" altLang="zh-Han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  </a:t>
              </a:r>
              <a:r>
                <a:rPr lang="zh-CN" altLang="en-U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推送服务器，清除远程仓库</a:t>
              </a:r>
              <a:endParaRPr lang="en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42B3C5D-59A4-984E-A9DE-4135C048F326}"/>
                </a:ext>
              </a:extLst>
            </p:cNvPr>
            <p:cNvSpPr txBox="1"/>
            <p:nvPr/>
          </p:nvSpPr>
          <p:spPr>
            <a:xfrm>
              <a:off x="1323850" y="2241626"/>
              <a:ext cx="6348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kumimoji="1" lang="en-US" altLang="zh-Han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kumimoji="1" lang="zh-Hans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项目会变小，后续拉取的项目也会变小，但是远程仓库由于缓存并不会变小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44CA8C-6447-6B48-BE9C-44D288F75EF6}"/>
              </a:ext>
            </a:extLst>
          </p:cNvPr>
          <p:cNvGrpSpPr/>
          <p:nvPr/>
        </p:nvGrpSpPr>
        <p:grpSpPr>
          <a:xfrm>
            <a:off x="581255" y="2826683"/>
            <a:ext cx="8052280" cy="1952874"/>
            <a:chOff x="998612" y="2925777"/>
            <a:chExt cx="8052280" cy="195287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A13A733-9776-1D41-98F0-C772C18F4DDB}"/>
                </a:ext>
              </a:extLst>
            </p:cNvPr>
            <p:cNvSpPr txBox="1"/>
            <p:nvPr/>
          </p:nvSpPr>
          <p:spPr>
            <a:xfrm>
              <a:off x="1673288" y="3461483"/>
              <a:ext cx="73776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cd</a:t>
              </a:r>
              <a:r>
                <a:rPr lang="en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${</a:t>
              </a: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</a:rPr>
                <a:t>gitlab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项目部署目录</a:t>
              </a:r>
              <a:r>
                <a:rPr lang="en-US" altLang="zh-CN" sz="1600" dirty="0">
                  <a:latin typeface="Helvetica" pitchFamily="2" charset="0"/>
                  <a:ea typeface="PingFang SC" panose="020B0400000000000000" pitchFamily="34" charset="-122"/>
                </a:rPr>
                <a:t>}/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git-data/repositories/{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待清理的项目地址</a:t>
              </a:r>
              <a:r>
                <a:rPr lang="en-US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}</a:t>
              </a:r>
            </a:p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git count-objects -</a:t>
              </a: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</a:rPr>
                <a:t>vH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 </a:t>
              </a:r>
              <a:r>
                <a:rPr kumimoji="1"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 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此时还是旧的大小</a:t>
              </a:r>
            </a:p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git </a:t>
              </a: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</a:rPr>
                <a:t>gc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 --prune=now</a:t>
              </a:r>
              <a:r>
                <a:rPr lang="en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 </a:t>
              </a:r>
              <a:r>
                <a:rPr kumimoji="1"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 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清理无效文件</a:t>
              </a:r>
            </a:p>
            <a:p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git count-objects –</a:t>
              </a:r>
              <a:r>
                <a:rPr lang="en" altLang="zh-CN" sz="1600" dirty="0" err="1">
                  <a:latin typeface="Helvetica" pitchFamily="2" charset="0"/>
                  <a:ea typeface="PingFang SC" panose="020B0400000000000000" pitchFamily="34" charset="-122"/>
                </a:rPr>
                <a:t>vH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 </a:t>
              </a:r>
              <a:r>
                <a:rPr kumimoji="1" lang="en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// 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此时就和本地一样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,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从库减小了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FA1165-DBA0-D24F-AE53-E722D1E1B2BA}"/>
                </a:ext>
              </a:extLst>
            </p:cNvPr>
            <p:cNvSpPr txBox="1"/>
            <p:nvPr/>
          </p:nvSpPr>
          <p:spPr>
            <a:xfrm>
              <a:off x="998612" y="2925777"/>
              <a:ext cx="7598046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Step</a:t>
              </a:r>
              <a:r>
                <a:rPr lang="en-US" altLang="zh-Han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6  </a:t>
              </a:r>
              <a:r>
                <a:rPr lang="zh-CN" altLang="en-US" dirty="0"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清除服务器缓存</a:t>
              </a:r>
              <a:endParaRPr lang="en" altLang="zh-CN" dirty="0"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3F186EA-0C74-074F-AD8C-0115263EEB06}"/>
                </a:ext>
              </a:extLst>
            </p:cNvPr>
            <p:cNvSpPr/>
            <p:nvPr/>
          </p:nvSpPr>
          <p:spPr>
            <a:xfrm>
              <a:off x="1731841" y="4570874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kumimoji="1" lang="en-US" altLang="zh-Han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/</a:t>
              </a:r>
              <a:r>
                <a:rPr kumimoji="1" lang="zh-Hans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有权限可以尝试下这一步，不执行也没影响</a:t>
              </a:r>
              <a:endParaRPr lang="zh-CN" altLang="en-US" sz="1400" dirty="0">
                <a:solidFill>
                  <a:srgbClr val="4D4D4D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6B5FC1A7-6D3A-4448-ADF8-F20844C819D5}"/>
              </a:ext>
            </a:extLst>
          </p:cNvPr>
          <p:cNvSpPr txBox="1">
            <a:spLocks/>
          </p:cNvSpPr>
          <p:nvPr/>
        </p:nvSpPr>
        <p:spPr>
          <a:xfrm>
            <a:off x="500322" y="354195"/>
            <a:ext cx="3528393" cy="504056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仓库的清理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5465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1207046" cy="568919"/>
          </a:xfrm>
        </p:spPr>
        <p:txBody>
          <a:bodyPr>
            <a:normAutofit/>
          </a:bodyPr>
          <a:lstStyle/>
          <a:p>
            <a:r>
              <a:rPr kumimoji="1" lang="zh-CN" altLang="en-US" sz="2400" b="1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小调查</a:t>
            </a:r>
            <a:endParaRPr kumimoji="1" lang="zh-CN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87574"/>
            <a:ext cx="8748464" cy="3528391"/>
          </a:xfrm>
        </p:spPr>
        <p:txBody>
          <a:bodyPr>
            <a:noAutofit/>
          </a:bodyPr>
          <a:lstStyle/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知道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reset 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reset</a:t>
            </a:r>
            <a:r>
              <a:rPr kumimoji="1"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--soft 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reset --hard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的区别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?</a:t>
            </a:r>
          </a:p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知道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diff 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diff --cached 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diff head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的区别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?</a:t>
            </a:r>
          </a:p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了解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object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如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blob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tree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、</a:t>
            </a:r>
            <a:r>
              <a:rPr kumimoji="1"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commit</a:t>
            </a:r>
            <a:r>
              <a:rPr kumimoji="1"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、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tag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？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清楚</a:t>
            </a:r>
            <a:r>
              <a:rPr kumimoji="1"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qit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 reset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和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 revert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应用场景？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如何清除历史大文件？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  <a:p>
            <a:pPr marL="637895" indent="-457200" fontAlgn="base">
              <a:lnSpc>
                <a:spcPct val="100000"/>
              </a:lnSpc>
              <a:spcBef>
                <a:spcPts val="1200"/>
              </a:spcBef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如何更好的执行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规范？</a:t>
            </a:r>
            <a:endParaRPr kumimoji="1" lang="zh-CN" altLang="en" sz="2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7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86431"/>
            <a:ext cx="2520280" cy="501143"/>
          </a:xfrm>
        </p:spPr>
        <p:txBody>
          <a:bodyPr/>
          <a:lstStyle/>
          <a:p>
            <a:r>
              <a:rPr lang="en" altLang="zh-CN" sz="2400" dirty="0">
                <a:solidFill>
                  <a:srgbClr val="EC5300"/>
                </a:solidFill>
                <a:latin typeface="Helvetica" pitchFamily="2" charset="0"/>
                <a:ea typeface="PingFang SC" panose="020B0400000000000000" pitchFamily="34" charset="-122"/>
                <a:cs typeface="Helvetica Neue" panose="02000503000000020004" pitchFamily="2" charset="0"/>
              </a:rPr>
              <a:t>git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仓库的清理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A0F03B-23A5-B64E-B72F-A3F785A530E7}"/>
              </a:ext>
            </a:extLst>
          </p:cNvPr>
          <p:cNvSpPr txBox="1"/>
          <p:nvPr/>
        </p:nvSpPr>
        <p:spPr>
          <a:xfrm>
            <a:off x="3779912" y="19956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5BD7CB7-6AC6-FC4B-BFC7-D55A847E5F22}"/>
              </a:ext>
            </a:extLst>
          </p:cNvPr>
          <p:cNvGrpSpPr/>
          <p:nvPr/>
        </p:nvGrpSpPr>
        <p:grpSpPr>
          <a:xfrm>
            <a:off x="827584" y="1169921"/>
            <a:ext cx="6552727" cy="1651530"/>
            <a:chOff x="456487" y="1311566"/>
            <a:chExt cx="4781803" cy="12832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5988E46-BE44-F047-998B-4C05C67A14A0}"/>
                </a:ext>
              </a:extLst>
            </p:cNvPr>
            <p:cNvSpPr txBox="1"/>
            <p:nvPr/>
          </p:nvSpPr>
          <p:spPr>
            <a:xfrm>
              <a:off x="656917" y="1757804"/>
              <a:ext cx="4581373" cy="83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EC5300"/>
                  </a:solidFill>
                </a:rPr>
                <a:t>！！</a:t>
              </a:r>
              <a:r>
                <a:rPr lang="zh-CN" altLang="en-US" sz="1600" b="1" dirty="0"/>
                <a:t>清理完之后</a:t>
              </a:r>
              <a:r>
                <a:rPr lang="en-US" altLang="zh-CN" sz="1600" b="1" dirty="0"/>
                <a:t>,</a:t>
              </a:r>
              <a:r>
                <a:rPr lang="zh-CN" altLang="en-US" sz="1600" b="1" dirty="0"/>
                <a:t>每个人一定要删掉之前拉取的项目</a:t>
              </a:r>
              <a:r>
                <a:rPr lang="en-US" altLang="zh-CN" sz="1600" b="1" dirty="0"/>
                <a:t>, </a:t>
              </a:r>
              <a:r>
                <a:rPr lang="zh-CN" altLang="en-US" sz="1600" b="1" dirty="0"/>
                <a:t>重新从</a:t>
              </a:r>
              <a:r>
                <a:rPr lang="en" altLang="zh-CN" sz="1600" b="1" dirty="0"/>
                <a:t>git</a:t>
              </a:r>
              <a:r>
                <a:rPr lang="zh-CN" altLang="en-US" sz="1600" b="1" dirty="0"/>
                <a:t>上拉项目。不要使用之前的项目了！否则会不降反升</a:t>
              </a:r>
              <a:r>
                <a:rPr lang="zh-CN" altLang="en-US" sz="1600" dirty="0"/>
                <a:t>。</a:t>
              </a:r>
              <a:endParaRPr lang="en-US" altLang="zh-CN" sz="1600" dirty="0"/>
            </a:p>
            <a:p>
              <a:endParaRPr lang="en-US" altLang="zh-CN" sz="1600" b="1" dirty="0"/>
            </a:p>
            <a:p>
              <a:endParaRPr lang="zh-CN" altLang="en-US" sz="16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8A19E13-B5E3-7A4A-9F3C-13D235CC1C59}"/>
                </a:ext>
              </a:extLst>
            </p:cNvPr>
            <p:cNvSpPr txBox="1"/>
            <p:nvPr/>
          </p:nvSpPr>
          <p:spPr>
            <a:xfrm>
              <a:off x="456487" y="1311566"/>
              <a:ext cx="788209" cy="354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Han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Tips:</a:t>
              </a:r>
              <a:endParaRPr lang="e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04353962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四、</a:t>
            </a:r>
            <a:r>
              <a:rPr kumimoji="1" lang="en-US" altLang="zh-CN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</a:t>
            </a: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23170713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16" y="195486"/>
            <a:ext cx="3422204" cy="541526"/>
          </a:xfrm>
        </p:spPr>
        <p:txBody>
          <a:bodyPr/>
          <a:lstStyle/>
          <a:p>
            <a:r>
              <a:rPr lang="en" altLang="zh-CN" sz="2400" dirty="0">
                <a:solidFill>
                  <a:srgbClr val="EC5300"/>
                </a:solidFill>
                <a:latin typeface="Helvetica" pitchFamily="2" charset="0"/>
                <a:ea typeface="PingFang SC" panose="020B0400000000000000" pitchFamily="34" charset="-122"/>
              </a:rPr>
              <a:t>commit</a:t>
            </a:r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格式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规范</a:t>
            </a:r>
            <a:endParaRPr kumimoji="1" lang="en-US" altLang="zh-CN" sz="2400" dirty="0">
              <a:solidFill>
                <a:srgbClr val="EC53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350553-66EE-614D-82F4-C47002B21B9D}"/>
              </a:ext>
            </a:extLst>
          </p:cNvPr>
          <p:cNvSpPr txBox="1"/>
          <p:nvPr/>
        </p:nvSpPr>
        <p:spPr>
          <a:xfrm>
            <a:off x="539552" y="915566"/>
            <a:ext cx="36744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&lt;type&gt;[optional scope]: &lt;description&gt;</a:t>
            </a:r>
          </a:p>
          <a:p>
            <a: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//</a:t>
            </a:r>
            <a:r>
              <a:rPr lang="zh-Hans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空一行</a:t>
            </a:r>
            <a:b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[optional body] </a:t>
            </a:r>
          </a:p>
          <a:p>
            <a:r>
              <a:rPr lang="en-US" altLang="zh-Han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//</a:t>
            </a:r>
            <a:r>
              <a:rPr lang="zh-Hans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空一行</a:t>
            </a:r>
            <a:b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" altLang="zh-CN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[optional footer(s)]</a:t>
            </a:r>
            <a:endParaRPr kumimoji="1" lang="zh-CN" altLang="en-US" sz="16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EAF4BD-BA2C-C244-B259-C889E4DE420E}"/>
              </a:ext>
            </a:extLst>
          </p:cNvPr>
          <p:cNvSpPr txBox="1"/>
          <p:nvPr/>
        </p:nvSpPr>
        <p:spPr>
          <a:xfrm>
            <a:off x="3851920" y="2382663"/>
            <a:ext cx="42627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例子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：</a:t>
            </a:r>
            <a:br>
              <a:rPr kumimoji="1" lang="en" altLang="zh-CN" dirty="0"/>
            </a:br>
            <a:r>
              <a:rPr kumimoji="1" lang="en" altLang="zh-CN" dirty="0">
                <a:latin typeface="Helvetica" pitchFamily="2" charset="0"/>
              </a:rPr>
              <a:t>feat(</a:t>
            </a:r>
            <a:r>
              <a:rPr kumimoji="1" lang="en" altLang="zh-CN" dirty="0" err="1">
                <a:latin typeface="Helvetica" pitchFamily="2" charset="0"/>
              </a:rPr>
              <a:t>AnswerDetail</a:t>
            </a:r>
            <a:r>
              <a:rPr kumimoji="1" lang="en" altLang="zh-CN" dirty="0">
                <a:latin typeface="Helvetica" pitchFamily="2" charset="0"/>
              </a:rPr>
              <a:t>):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回答详情新增分享功能</a:t>
            </a:r>
          </a:p>
          <a:p>
            <a:r>
              <a:rPr kumimoji="1" lang="zh-CN" altLang="en-US" dirty="0"/>
              <a:t>    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支持微信分享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支持朋友圈分享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支持站内分享</a:t>
            </a:r>
          </a:p>
          <a:p>
            <a:r>
              <a:rPr kumimoji="1" lang="zh-CN" altLang="en-US" dirty="0"/>
              <a:t>    </a:t>
            </a:r>
          </a:p>
          <a:p>
            <a:r>
              <a:rPr kumimoji="1" lang="en" altLang="zh-CN" dirty="0">
                <a:latin typeface="Helvetica" pitchFamily="2" charset="0"/>
              </a:rPr>
              <a:t>Closes #111 #222</a:t>
            </a:r>
            <a:endParaRPr kumimoji="1" lang="zh-CN" alt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60272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03329"/>
            <a:ext cx="3395745" cy="541526"/>
          </a:xfrm>
        </p:spPr>
        <p:txBody>
          <a:bodyPr/>
          <a:lstStyle/>
          <a:p>
            <a:r>
              <a:rPr lang="en" altLang="zh-CN" sz="2400" dirty="0">
                <a:solidFill>
                  <a:srgbClr val="EC5300"/>
                </a:solidFill>
                <a:latin typeface="Helvetica" pitchFamily="2" charset="0"/>
                <a:ea typeface="PingFang SC" panose="020B0400000000000000" pitchFamily="34" charset="-122"/>
              </a:rPr>
              <a:t>commit</a:t>
            </a:r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格式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规范</a:t>
            </a:r>
            <a:endParaRPr kumimoji="1" lang="en-US" altLang="zh-CN" sz="2400" dirty="0">
              <a:solidFill>
                <a:srgbClr val="EC53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430F4E-0C28-C845-8943-ADFFB8D78277}"/>
              </a:ext>
            </a:extLst>
          </p:cNvPr>
          <p:cNvGrpSpPr/>
          <p:nvPr/>
        </p:nvGrpSpPr>
        <p:grpSpPr>
          <a:xfrm>
            <a:off x="354659" y="844855"/>
            <a:ext cx="6743098" cy="2587012"/>
            <a:chOff x="637644" y="817670"/>
            <a:chExt cx="6743098" cy="25870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6F4D946-651F-9C49-9187-2A6B49ACB9D9}"/>
                </a:ext>
              </a:extLst>
            </p:cNvPr>
            <p:cNvSpPr/>
            <p:nvPr/>
          </p:nvSpPr>
          <p:spPr>
            <a:xfrm>
              <a:off x="972030" y="1588800"/>
              <a:ext cx="6408712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feat: 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添加新特性</a:t>
              </a:r>
              <a:endParaRPr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fix: 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修复</a:t>
              </a:r>
              <a:r>
                <a:rPr lang="en" altLang="zh-CN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bug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docs: 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仅仅修改了文档</a:t>
              </a:r>
              <a:endParaRPr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s</a:t>
              </a:r>
              <a:r>
                <a:rPr lang="en" altLang="zh-CN" sz="1400" dirty="0" err="1">
                  <a:latin typeface="Helvetica" pitchFamily="2" charset="0"/>
                  <a:ea typeface="PingFang SC Light" panose="020B0300000000000000" pitchFamily="34" charset="-122"/>
                </a:rPr>
                <a:t>tyle</a:t>
              </a: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: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不影响代码含义的更改 </a:t>
              </a:r>
              <a:r>
                <a:rPr lang="en-US" altLang="zh-CN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(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例如空格、格式化、少了分号</a:t>
              </a:r>
              <a:r>
                <a:rPr lang="en-US" altLang="zh-CN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refactor: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重构功能或方法：既不是修复 </a:t>
              </a:r>
              <a:r>
                <a:rPr lang="en" altLang="zh-CN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bug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也不是添加新功能的代码更改</a:t>
              </a:r>
              <a:endParaRPr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perf: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提高性能的代码更改</a:t>
              </a:r>
              <a:endParaRPr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test: 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增加测试用例 </a:t>
              </a:r>
              <a:endParaRPr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altLang="zh-CN" sz="1400" dirty="0">
                  <a:latin typeface="Helvetica" pitchFamily="2" charset="0"/>
                  <a:ea typeface="PingFang SC Light" panose="020B0300000000000000" pitchFamily="34" charset="-122"/>
                </a:rPr>
                <a:t>chore:</a:t>
              </a:r>
              <a:r>
                <a:rPr lang="zh-Hans" altLang="en-US" sz="1400" dirty="0">
                  <a:latin typeface="Helvetica" pitchFamily="2" charset="0"/>
                  <a:ea typeface="PingFang SC Light" panose="020B0300000000000000" pitchFamily="34" charset="-122"/>
                </a:rPr>
                <a:t> </a:t>
              </a:r>
              <a:r>
                <a:rPr lang="zh-CN" altLang="en-US" sz="1400" dirty="0"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对构建或者辅助工具的更改，例如生成文档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A5FFD82-FB1C-AB42-B475-A25204778F40}"/>
                </a:ext>
              </a:extLst>
            </p:cNvPr>
            <p:cNvSpPr txBox="1"/>
            <p:nvPr/>
          </p:nvSpPr>
          <p:spPr>
            <a:xfrm>
              <a:off x="1000472" y="1167890"/>
              <a:ext cx="3422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dirty="0">
                  <a:latin typeface="Helvetica" pitchFamily="2" charset="0"/>
                  <a:ea typeface="PingFang SC" panose="020B0400000000000000" pitchFamily="34" charset="-122"/>
                </a:rPr>
                <a:t>type</a:t>
              </a:r>
              <a:r>
                <a:rPr lang="en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指定</a:t>
              </a:r>
              <a:r>
                <a:rPr lang="en-US" altLang="zh-CN" dirty="0">
                  <a:latin typeface="Helvetica" pitchFamily="2" charset="0"/>
                  <a:ea typeface="PingFang SC" panose="020B0400000000000000" pitchFamily="34" charset="-122"/>
                </a:rPr>
                <a:t>commit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的类型</a:t>
              </a:r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ECF3860-702A-B44F-AE84-22D1C748D9B6}"/>
                </a:ext>
              </a:extLst>
            </p:cNvPr>
            <p:cNvSpPr/>
            <p:nvPr/>
          </p:nvSpPr>
          <p:spPr>
            <a:xfrm>
              <a:off x="637644" y="817670"/>
              <a:ext cx="6687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000" dirty="0">
                  <a:solidFill>
                    <a:srgbClr val="111111"/>
                  </a:solidFill>
                  <a:latin typeface="Helvetica" pitchFamily="2" charset="0"/>
                </a:rPr>
                <a:t>type</a:t>
              </a:r>
              <a:endParaRPr lang="zh-CN" altLang="en-US" sz="2000" dirty="0">
                <a:latin typeface="Helvetica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817165-54A5-2F48-B896-FCD685FD7199}"/>
              </a:ext>
            </a:extLst>
          </p:cNvPr>
          <p:cNvGrpSpPr/>
          <p:nvPr/>
        </p:nvGrpSpPr>
        <p:grpSpPr>
          <a:xfrm>
            <a:off x="354659" y="3447997"/>
            <a:ext cx="6047103" cy="740558"/>
            <a:chOff x="530041" y="3216768"/>
            <a:chExt cx="6047103" cy="74055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D1F6A5B-D644-3948-B2E1-2EFBB0283421}"/>
                </a:ext>
              </a:extLst>
            </p:cNvPr>
            <p:cNvSpPr txBox="1"/>
            <p:nvPr/>
          </p:nvSpPr>
          <p:spPr>
            <a:xfrm>
              <a:off x="530041" y="321676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2000" dirty="0">
                  <a:solidFill>
                    <a:srgbClr val="111111"/>
                  </a:solidFill>
                  <a:latin typeface="Helvetica" pitchFamily="2" charset="0"/>
                </a:rPr>
                <a:t>scope</a:t>
              </a:r>
              <a:endParaRPr lang="zh-CN" altLang="en-US" sz="2000" dirty="0">
                <a:solidFill>
                  <a:srgbClr val="111111"/>
                </a:solidFill>
                <a:latin typeface="Helvetica" pitchFamily="2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5D77F8-2CBD-1845-A278-50FD24D18C7B}"/>
                </a:ext>
              </a:extLst>
            </p:cNvPr>
            <p:cNvSpPr txBox="1"/>
            <p:nvPr/>
          </p:nvSpPr>
          <p:spPr>
            <a:xfrm>
              <a:off x="1030433" y="3587994"/>
              <a:ext cx="5546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dirty="0"/>
                <a:t>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本次 </a:t>
              </a:r>
              <a:r>
                <a:rPr lang="en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commit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波及的范围，格式为项目名</a:t>
              </a:r>
              <a: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/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模块名，</a:t>
              </a:r>
              <a:r>
                <a:rPr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DDF185-EBD4-D347-A30C-8E2705974D0B}"/>
              </a:ext>
            </a:extLst>
          </p:cNvPr>
          <p:cNvGrpSpPr/>
          <p:nvPr/>
        </p:nvGrpSpPr>
        <p:grpSpPr>
          <a:xfrm>
            <a:off x="530041" y="4260980"/>
            <a:ext cx="4666823" cy="711674"/>
            <a:chOff x="527636" y="3864722"/>
            <a:chExt cx="4666823" cy="7116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D57B28-3C0F-E64D-AB22-E18607455A92}"/>
                </a:ext>
              </a:extLst>
            </p:cNvPr>
            <p:cNvSpPr txBox="1"/>
            <p:nvPr/>
          </p:nvSpPr>
          <p:spPr>
            <a:xfrm>
              <a:off x="527636" y="3864722"/>
              <a:ext cx="1061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2000" dirty="0">
                  <a:solidFill>
                    <a:srgbClr val="111111"/>
                  </a:solidFill>
                  <a:latin typeface="Helvetica" pitchFamily="2" charset="0"/>
                </a:rPr>
                <a:t>subject</a:t>
              </a:r>
              <a:r>
                <a:rPr lang="en" altLang="zh-CN" dirty="0"/>
                <a:t>: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7E62050-CB58-A645-80AA-52025350FF39}"/>
                </a:ext>
              </a:extLst>
            </p:cNvPr>
            <p:cNvSpPr txBox="1"/>
            <p:nvPr/>
          </p:nvSpPr>
          <p:spPr>
            <a:xfrm>
              <a:off x="1058390" y="4207064"/>
              <a:ext cx="413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简明扼要的阐述下本次 </a:t>
              </a:r>
              <a:r>
                <a:rPr lang="en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commit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的主旨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148283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94" y="956147"/>
            <a:ext cx="1377663" cy="405743"/>
          </a:xfrm>
        </p:spPr>
        <p:txBody>
          <a:bodyPr/>
          <a:lstStyle/>
          <a:p>
            <a:r>
              <a:rPr lang="en" altLang="zh-CN" sz="2000" dirty="0">
                <a:solidFill>
                  <a:srgbClr val="111111"/>
                </a:solidFill>
                <a:latin typeface="Helvetica" pitchFamily="2" charset="0"/>
                <a:ea typeface="宋体" panose="02010600030101010101" pitchFamily="2" charset="-122"/>
              </a:rPr>
              <a:t>body</a:t>
            </a:r>
            <a:endParaRPr lang="en-US" altLang="zh-CN" sz="2000" dirty="0">
              <a:solidFill>
                <a:srgbClr val="111111"/>
              </a:solidFill>
              <a:latin typeface="Helvetica" pitchFamily="2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1E6507-9915-4246-BE09-866CAC7E8690}"/>
              </a:ext>
            </a:extLst>
          </p:cNvPr>
          <p:cNvSpPr/>
          <p:nvPr/>
        </p:nvSpPr>
        <p:spPr>
          <a:xfrm>
            <a:off x="852485" y="1433061"/>
            <a:ext cx="594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1111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body </a:t>
            </a:r>
            <a:r>
              <a:rPr lang="zh-CN" altLang="en-US" dirty="0">
                <a:solidFill>
                  <a:srgbClr val="11111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部分是对本次 </a:t>
            </a:r>
            <a:r>
              <a:rPr lang="en" altLang="zh-CN" dirty="0">
                <a:solidFill>
                  <a:srgbClr val="11111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commit </a:t>
            </a:r>
            <a:r>
              <a:rPr lang="zh-CN" altLang="en-US" dirty="0">
                <a:solidFill>
                  <a:srgbClr val="11111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的详细描述，可以分成多行。</a:t>
            </a:r>
            <a:endParaRPr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43D07B-4B2B-4F45-96FA-0F4A258A68A7}"/>
              </a:ext>
            </a:extLst>
          </p:cNvPr>
          <p:cNvGrpSpPr/>
          <p:nvPr/>
        </p:nvGrpSpPr>
        <p:grpSpPr>
          <a:xfrm>
            <a:off x="364650" y="1990712"/>
            <a:ext cx="7653545" cy="2131509"/>
            <a:chOff x="417830" y="1371069"/>
            <a:chExt cx="7653545" cy="213150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ECF3860-702A-B44F-AE84-22D1C748D9B6}"/>
                </a:ext>
              </a:extLst>
            </p:cNvPr>
            <p:cNvSpPr/>
            <p:nvPr/>
          </p:nvSpPr>
          <p:spPr>
            <a:xfrm>
              <a:off x="417830" y="1371069"/>
              <a:ext cx="8386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000" dirty="0">
                  <a:solidFill>
                    <a:srgbClr val="111111"/>
                  </a:solidFill>
                  <a:latin typeface="Helvetica" pitchFamily="2" charset="0"/>
                </a:rPr>
                <a:t>footer</a:t>
              </a:r>
              <a:endParaRPr lang="zh-CN" altLang="en-US" sz="2000" dirty="0">
                <a:solidFill>
                  <a:srgbClr val="111111"/>
                </a:solidFill>
                <a:latin typeface="Helvetica" pitchFamily="2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5D77F8-2CBD-1845-A278-50FD24D18C7B}"/>
                </a:ext>
              </a:extLst>
            </p:cNvPr>
            <p:cNvSpPr txBox="1"/>
            <p:nvPr/>
          </p:nvSpPr>
          <p:spPr>
            <a:xfrm>
              <a:off x="730763" y="1839072"/>
              <a:ext cx="3220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footer </a:t>
              </a:r>
              <a:r>
                <a:rPr lang="zh-CN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部分只用于两种情况。</a:t>
              </a:r>
              <a:endPara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CE5FFEF-18E5-5A4A-8B84-0A28F944886B}"/>
                </a:ext>
              </a:extLst>
            </p:cNvPr>
            <p:cNvSpPr txBox="1"/>
            <p:nvPr/>
          </p:nvSpPr>
          <p:spPr>
            <a:xfrm>
              <a:off x="773754" y="2333027"/>
              <a:ext cx="72976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>
                  <a:solidFill>
                    <a:srgbClr val="111111"/>
                  </a:solidFill>
                  <a:latin typeface="Helvetica" pitchFamily="2" charset="0"/>
                </a:rPr>
                <a:t>break</a:t>
              </a:r>
              <a:r>
                <a:rPr lang="en" altLang="zh-CN" sz="1400" b="1" dirty="0"/>
                <a:t> </a:t>
              </a:r>
              <a:r>
                <a:rPr lang="en" altLang="zh-CN" sz="1400" dirty="0">
                  <a:solidFill>
                    <a:srgbClr val="111111"/>
                  </a:solidFill>
                  <a:latin typeface="Helvetica" pitchFamily="2" charset="0"/>
                </a:rPr>
                <a:t>changes</a:t>
              </a:r>
              <a:r>
                <a:rPr lang="zh-CN" altLang="en-US" sz="1400" dirty="0"/>
                <a:t>指明是否产生了破坏性修改，涉及</a:t>
              </a:r>
              <a:r>
                <a:rPr lang="en" altLang="zh-CN" sz="1400" dirty="0"/>
                <a:t>break changes</a:t>
              </a:r>
              <a:r>
                <a:rPr lang="zh-CN" altLang="en-US" sz="1400" dirty="0"/>
                <a:t>的改动必须指明该项，类似版本升级、接口参数减少、接口删除、迁移等</a:t>
              </a:r>
              <a:endParaRPr lang="en-US" altLang="zh-CN" sz="1400" dirty="0"/>
            </a:p>
            <a:p>
              <a:endParaRPr lang="en-US" altLang="zh-CN" sz="1400" dirty="0"/>
            </a:p>
            <a:p>
              <a:r>
                <a:rPr lang="en" altLang="zh-CN" sz="1400" dirty="0">
                  <a:solidFill>
                    <a:srgbClr val="111111"/>
                  </a:solidFill>
                  <a:latin typeface="Helvetica" pitchFamily="2" charset="0"/>
                </a:rPr>
                <a:t>affect</a:t>
              </a:r>
              <a:r>
                <a:rPr lang="en" altLang="zh-CN" sz="1400" b="1" dirty="0"/>
                <a:t>  </a:t>
              </a:r>
              <a:r>
                <a:rPr lang="en" altLang="zh-CN" sz="1400" dirty="0">
                  <a:solidFill>
                    <a:srgbClr val="111111"/>
                  </a:solidFill>
                  <a:latin typeface="Helvetica" pitchFamily="2" charset="0"/>
                </a:rPr>
                <a:t>Issue</a:t>
              </a:r>
              <a:r>
                <a:rPr lang="zh-Hans" altLang="en-US" sz="1400" dirty="0">
                  <a:solidFill>
                    <a:srgbClr val="111111"/>
                  </a:solidFill>
                  <a:latin typeface="Helvetica" pitchFamily="2" charset="0"/>
                </a:rPr>
                <a:t>：</a:t>
              </a:r>
              <a:r>
                <a:rPr lang="zh-CN" altLang="en-US" sz="1400" dirty="0"/>
                <a:t>如果当前 </a:t>
              </a:r>
              <a:r>
                <a:rPr lang="en" altLang="zh-CN" sz="1400" dirty="0"/>
                <a:t>commit </a:t>
              </a:r>
              <a:r>
                <a:rPr lang="zh-CN" altLang="en" sz="1400" dirty="0"/>
                <a:t>关联</a:t>
              </a:r>
              <a:r>
                <a:rPr lang="zh-CN" altLang="en-US" sz="1400" dirty="0"/>
                <a:t>某个</a:t>
              </a:r>
              <a:r>
                <a:rPr lang="en" altLang="zh-CN" sz="1400" dirty="0"/>
                <a:t>issue</a:t>
              </a:r>
              <a:r>
                <a:rPr lang="zh-CN" altLang="en" sz="1400" dirty="0"/>
                <a:t>，</a:t>
              </a:r>
              <a:r>
                <a:rPr lang="zh-CN" altLang="en-US" sz="1400" dirty="0"/>
                <a:t>那么可以在 </a:t>
              </a:r>
              <a:r>
                <a:rPr lang="en-US" altLang="zh-CN" sz="1400" dirty="0"/>
                <a:t>f</a:t>
              </a:r>
              <a:r>
                <a:rPr lang="en" altLang="zh-CN" sz="1400" dirty="0" err="1"/>
                <a:t>ooter</a:t>
              </a:r>
              <a:r>
                <a:rPr lang="en" altLang="zh-CN" sz="1400" dirty="0"/>
                <a:t> </a:t>
              </a:r>
              <a:r>
                <a:rPr lang="zh-CN" altLang="en-US" sz="1400" dirty="0"/>
                <a:t>部分关闭这个 </a:t>
              </a:r>
              <a:r>
                <a:rPr lang="en" altLang="zh-CN" sz="1400" dirty="0"/>
                <a:t>issue </a:t>
              </a:r>
              <a:r>
                <a:rPr lang="zh-CN" altLang="en" sz="1400" dirty="0"/>
                <a:t>。</a:t>
              </a:r>
              <a:br>
                <a:rPr lang="en-US" altLang="zh-CN" sz="1400" dirty="0"/>
              </a:br>
              <a:r>
                <a:rPr lang="en-US" altLang="zh-CN" sz="1400" dirty="0"/>
                <a:t>// close #123 </a:t>
              </a:r>
              <a:endParaRPr kumimoji="1" lang="zh-CN" altLang="en-US" sz="1400" dirty="0"/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CB8BAC14-75DF-C440-8273-A841D89BA6C0}"/>
              </a:ext>
            </a:extLst>
          </p:cNvPr>
          <p:cNvSpPr txBox="1">
            <a:spLocks/>
          </p:cNvSpPr>
          <p:nvPr/>
        </p:nvSpPr>
        <p:spPr>
          <a:xfrm>
            <a:off x="362194" y="238599"/>
            <a:ext cx="3395745" cy="541526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" altLang="zh-CN" sz="2400" dirty="0">
                <a:solidFill>
                  <a:srgbClr val="EC5300"/>
                </a:solidFill>
                <a:latin typeface="Helvetica" pitchFamily="2" charset="0"/>
                <a:ea typeface="PingFang SC" panose="020B0400000000000000" pitchFamily="34" charset="-122"/>
              </a:rPr>
              <a:t>commit</a:t>
            </a:r>
            <a:r>
              <a:rPr lang="en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格式</a:t>
            </a:r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规范</a:t>
            </a:r>
            <a:endParaRPr kumimoji="1" lang="en-US" altLang="zh-CN" sz="2400" dirty="0">
              <a:solidFill>
                <a:srgbClr val="EC53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088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6154E9-63EF-B148-8245-87D398BC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267494"/>
            <a:ext cx="7416823" cy="494764"/>
          </a:xfrm>
        </p:spPr>
        <p:txBody>
          <a:bodyPr/>
          <a:lstStyle/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lang="en-US" altLang="zh-CN" sz="1800" dirty="0">
                <a:latin typeface="Helvetica" pitchFamily="2" charset="0"/>
                <a:ea typeface="PingFang SC" panose="020B0400000000000000" pitchFamily="34" charset="-122"/>
              </a:rPr>
              <a:t>git/hooks</a:t>
            </a:r>
            <a:r>
              <a:rPr lang="en-US" altLang="zh-Hans" sz="1800" dirty="0">
                <a:latin typeface="Helvetica" pitchFamily="2" charset="0"/>
                <a:ea typeface="PingFang SC" panose="020B0400000000000000" pitchFamily="34" charset="-122"/>
              </a:rPr>
              <a:t>/commit-</a:t>
            </a:r>
            <a:r>
              <a:rPr lang="en-US" altLang="zh-Hans" sz="1800" dirty="0" err="1">
                <a:latin typeface="Helvetica" pitchFamily="2" charset="0"/>
                <a:ea typeface="PingFang SC" panose="020B0400000000000000" pitchFamily="34" charset="-122"/>
              </a:rPr>
              <a:t>msg</a:t>
            </a:r>
            <a:r>
              <a:rPr lang="zh-Hans" altLang="en-US" sz="1800" dirty="0">
                <a:latin typeface="Helvetica" pitchFamily="2" charset="0"/>
                <a:ea typeface="PingFang SC" panose="020B0400000000000000" pitchFamily="34" charset="-122"/>
              </a:rPr>
              <a:t>，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自定义</a:t>
            </a:r>
            <a:r>
              <a:rPr lang="en-US" altLang="zh-CN" sz="1800" dirty="0" err="1">
                <a:latin typeface="Helvetica" pitchFamily="2" charset="0"/>
                <a:ea typeface="PingFang SC" panose="020B0400000000000000" pitchFamily="34" charset="-122"/>
              </a:rPr>
              <a:t>msg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提交规范，如下面代码段：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5C2C3F-32A2-C24E-AC18-1EAE4796A681}"/>
              </a:ext>
            </a:extLst>
          </p:cNvPr>
          <p:cNvSpPr txBox="1"/>
          <p:nvPr/>
        </p:nvSpPr>
        <p:spPr>
          <a:xfrm>
            <a:off x="395537" y="762516"/>
            <a:ext cx="8640959" cy="37548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#!/bin/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sh</a:t>
            </a:r>
            <a:endParaRPr lang="en" altLang="zh-CN" sz="14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b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用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</a:rPr>
              <a:t>``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可以将命令的输出结果赋值给变量</a:t>
            </a:r>
          </a:p>
          <a:p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获取当前提交的 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commit 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msg</a:t>
            </a:r>
            <a:endParaRPr lang="en" altLang="zh-CN" sz="14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commit_msg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=`cat $1`</a:t>
            </a:r>
          </a:p>
          <a:p>
            <a:b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msg_re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="^(feat|fix|docs|style|refactor|perf|test|workflow|build|ci|chore|release|workflow)(\(.+\))?: .{1,100}"</a:t>
            </a:r>
          </a:p>
          <a:p>
            <a:b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</a:b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if [[ ! $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commit_msg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=~ $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msg_re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]]</a:t>
            </a:r>
          </a:p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then</a:t>
            </a:r>
          </a:p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echo "\n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不合法的 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commit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消息提交格式，请使用正确的格式：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\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\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nfeat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(blog): add comments\</a:t>
            </a:r>
          </a:p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\</a:t>
            </a:r>
            <a:r>
              <a:rPr lang="en" altLang="zh-CN" sz="14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nfix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: handle events on blur (close #28)"</a:t>
            </a:r>
          </a:p>
          <a:p>
            <a:b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#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异常退出</a:t>
            </a:r>
          </a:p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exit 1</a:t>
            </a:r>
          </a:p>
          <a:p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283650297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0" y="316998"/>
            <a:ext cx="2846140" cy="487680"/>
          </a:xfrm>
        </p:spPr>
        <p:txBody>
          <a:bodyPr/>
          <a:lstStyle/>
          <a:p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分支管理规范</a:t>
            </a:r>
            <a:endParaRPr kumimoji="1" lang="en-US" altLang="zh-CN" sz="2400" dirty="0">
              <a:solidFill>
                <a:srgbClr val="EC53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D9D54C-8035-FB42-8645-534718A49D7F}"/>
              </a:ext>
            </a:extLst>
          </p:cNvPr>
          <p:cNvSpPr/>
          <p:nvPr/>
        </p:nvSpPr>
        <p:spPr>
          <a:xfrm>
            <a:off x="492572" y="21755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24292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分支类型详细说明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7E11C3-D4DA-4543-83A7-1CEB0406B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13604"/>
              </p:ext>
            </p:extLst>
          </p:nvPr>
        </p:nvGraphicFramePr>
        <p:xfrm>
          <a:off x="958776" y="2801680"/>
          <a:ext cx="6552729" cy="1920240"/>
        </p:xfrm>
        <a:graphic>
          <a:graphicData uri="http://schemas.openxmlformats.org/drawingml/2006/table">
            <a:tbl>
              <a:tblPr/>
              <a:tblGrid>
                <a:gridCol w="2184243">
                  <a:extLst>
                    <a:ext uri="{9D8B030D-6E8A-4147-A177-3AD203B41FA5}">
                      <a16:colId xmlns:a16="http://schemas.microsoft.com/office/drawing/2014/main" val="3287232865"/>
                    </a:ext>
                  </a:extLst>
                </a:gridCol>
                <a:gridCol w="2184243">
                  <a:extLst>
                    <a:ext uri="{9D8B030D-6E8A-4147-A177-3AD203B41FA5}">
                      <a16:colId xmlns:a16="http://schemas.microsoft.com/office/drawing/2014/main" val="4194401086"/>
                    </a:ext>
                  </a:extLst>
                </a:gridCol>
                <a:gridCol w="2184243">
                  <a:extLst>
                    <a:ext uri="{9D8B030D-6E8A-4147-A177-3AD203B41FA5}">
                      <a16:colId xmlns:a16="http://schemas.microsoft.com/office/drawing/2014/main" val="394427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b="1" dirty="0">
                          <a:effectLst/>
                        </a:rPr>
                        <a:t>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b="1" dirty="0">
                          <a:effectLst/>
                        </a:rPr>
                        <a:t>名称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b="1">
                          <a:effectLst/>
                        </a:rPr>
                        <a:t>用途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3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>
                          <a:effectLst/>
                        </a:rPr>
                        <a:t>master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主分支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稳定版本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99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>
                          <a:effectLst/>
                        </a:rPr>
                        <a:t>release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发布分支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发布新版本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266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>
                          <a:effectLst/>
                        </a:rPr>
                        <a:t>develop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开发分支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最新版本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740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>
                          <a:effectLst/>
                        </a:rPr>
                        <a:t>hotfix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dirty="0">
                          <a:effectLst/>
                        </a:rPr>
                        <a:t>修复分支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>
                          <a:effectLst/>
                        </a:rPr>
                        <a:t>修复线上 </a:t>
                      </a:r>
                      <a:r>
                        <a:rPr lang="en">
                          <a:effectLst/>
                        </a:rPr>
                        <a:t>Bug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77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>
                          <a:effectLst/>
                        </a:rPr>
                        <a:t>feature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dirty="0">
                          <a:effectLst/>
                        </a:rPr>
                        <a:t>特性（功能）分支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dirty="0">
                          <a:effectLst/>
                        </a:rPr>
                        <a:t>实现新特性（功能）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18678"/>
                  </a:ext>
                </a:extLst>
              </a:tr>
            </a:tbl>
          </a:graphicData>
        </a:graphic>
      </p:graphicFrame>
      <p:sp>
        <p:nvSpPr>
          <p:cNvPr id="19" name="Rectangle 2">
            <a:extLst>
              <a:ext uri="{FF2B5EF4-FFF2-40B4-BE49-F238E27FC236}">
                <a16:creationId xmlns:a16="http://schemas.microsoft.com/office/drawing/2014/main" id="{4C3E742D-9767-8548-B121-E124790E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3464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95E009-3ADF-8846-A7D9-A0AC9E7B7DCC}"/>
              </a:ext>
            </a:extLst>
          </p:cNvPr>
          <p:cNvGrpSpPr/>
          <p:nvPr/>
        </p:nvGrpSpPr>
        <p:grpSpPr>
          <a:xfrm>
            <a:off x="510322" y="986105"/>
            <a:ext cx="5196870" cy="982507"/>
            <a:chOff x="510322" y="986105"/>
            <a:chExt cx="5196870" cy="98250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EECA73-E070-274A-9553-B08CB4375E67}"/>
                </a:ext>
              </a:extLst>
            </p:cNvPr>
            <p:cNvSpPr txBox="1"/>
            <p:nvPr/>
          </p:nvSpPr>
          <p:spPr>
            <a:xfrm>
              <a:off x="971600" y="1383837"/>
              <a:ext cx="4735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主分支：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master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</a:rPr>
                <a:t>、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develop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</a:rPr>
                <a:t>、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release</a:t>
              </a:r>
            </a:p>
            <a:p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功能分支：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hotfix</a:t>
              </a:r>
              <a:r>
                <a:rPr lang="zh-CN" altLang="en" sz="1600" dirty="0">
                  <a:latin typeface="Helvetica" pitchFamily="2" charset="0"/>
                  <a:ea typeface="PingFang SC" panose="020B0400000000000000" pitchFamily="34" charset="-122"/>
                </a:rPr>
                <a:t>、</a:t>
              </a:r>
              <a:r>
                <a:rPr lang="en" altLang="zh-CN" sz="1600" dirty="0">
                  <a:latin typeface="Helvetica" pitchFamily="2" charset="0"/>
                  <a:ea typeface="PingFang SC" panose="020B0400000000000000" pitchFamily="34" charset="-122"/>
                </a:rPr>
                <a:t>feature</a:t>
              </a:r>
              <a:r>
                <a:rPr lang="en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(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根据项目实际需要新增</a:t>
              </a:r>
              <a:r>
                <a:rPr lang="en-US" altLang="zh-CN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A98A3DE-8E15-B04F-95CF-67B7B114C279}"/>
                </a:ext>
              </a:extLst>
            </p:cNvPr>
            <p:cNvSpPr txBox="1"/>
            <p:nvPr/>
          </p:nvSpPr>
          <p:spPr>
            <a:xfrm>
              <a:off x="510322" y="98610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分支规范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292358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25E9290-1460-4E43-A4C1-3A1FBDE94EDC}"/>
              </a:ext>
            </a:extLst>
          </p:cNvPr>
          <p:cNvGrpSpPr/>
          <p:nvPr/>
        </p:nvGrpSpPr>
        <p:grpSpPr>
          <a:xfrm>
            <a:off x="414050" y="717007"/>
            <a:ext cx="8202106" cy="812646"/>
            <a:chOff x="402342" y="654347"/>
            <a:chExt cx="8202106" cy="8126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FE72158-12DD-8B4E-BC46-3A78F54E8C25}"/>
                </a:ext>
              </a:extLst>
            </p:cNvPr>
            <p:cNvSpPr/>
            <p:nvPr/>
          </p:nvSpPr>
          <p:spPr>
            <a:xfrm>
              <a:off x="402342" y="654347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/>
                <a:t>master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4B02883-0405-7544-8113-0A75CCCF58D4}"/>
                </a:ext>
              </a:extLst>
            </p:cNvPr>
            <p:cNvSpPr txBox="1"/>
            <p:nvPr/>
          </p:nvSpPr>
          <p:spPr>
            <a:xfrm>
              <a:off x="695479" y="943773"/>
              <a:ext cx="790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/>
                <a:t>master </a:t>
              </a:r>
              <a:r>
                <a:rPr lang="zh-CN" altLang="en-US" sz="1400" dirty="0"/>
                <a:t>为主分支，用于部署到正式环境（</a:t>
              </a:r>
              <a:r>
                <a:rPr lang="en" altLang="zh-CN" sz="1400" dirty="0"/>
                <a:t>PRO</a:t>
              </a:r>
              <a:r>
                <a:rPr lang="zh-CN" altLang="en" sz="1400" dirty="0"/>
                <a:t>），</a:t>
              </a:r>
              <a:r>
                <a:rPr lang="zh-CN" altLang="en-US" sz="1400" dirty="0"/>
                <a:t>一般由 </a:t>
              </a:r>
              <a:r>
                <a:rPr lang="en" altLang="zh-CN" sz="1400" dirty="0"/>
                <a:t>release </a:t>
              </a:r>
              <a:r>
                <a:rPr lang="zh-CN" altLang="en-US" sz="1400" dirty="0"/>
                <a:t>或 </a:t>
              </a:r>
              <a:r>
                <a:rPr lang="en" altLang="zh-CN" sz="1400" dirty="0"/>
                <a:t>hotfix </a:t>
              </a:r>
              <a:r>
                <a:rPr lang="zh-CN" altLang="en-US" sz="1400" dirty="0"/>
                <a:t>分支合并，任何情况下不允许直接在 </a:t>
              </a:r>
              <a:r>
                <a:rPr lang="en" altLang="zh-CN" sz="1400" dirty="0"/>
                <a:t>master </a:t>
              </a:r>
              <a:r>
                <a:rPr lang="zh-CN" altLang="en-US" sz="1400" dirty="0"/>
                <a:t>分支上修改代码。仅</a:t>
              </a:r>
              <a:r>
                <a:rPr lang="en" altLang="zh-CN" sz="1400" dirty="0"/>
                <a:t>master</a:t>
              </a:r>
              <a:r>
                <a:rPr lang="zh-CN" altLang="en-US" sz="1400" dirty="0"/>
                <a:t>分支承担发布任务，发布完成后追加</a:t>
              </a:r>
              <a:r>
                <a:rPr lang="en" altLang="zh-CN" sz="1400" dirty="0"/>
                <a:t>tag</a:t>
              </a:r>
              <a:r>
                <a:rPr lang="zh-CN" altLang="en" sz="1400" dirty="0"/>
                <a:t>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73C7181-A16E-9642-BD1D-EFF0FD7C678F}"/>
              </a:ext>
            </a:extLst>
          </p:cNvPr>
          <p:cNvGrpSpPr/>
          <p:nvPr/>
        </p:nvGrpSpPr>
        <p:grpSpPr>
          <a:xfrm>
            <a:off x="402342" y="1555588"/>
            <a:ext cx="8202106" cy="848314"/>
            <a:chOff x="402342" y="622480"/>
            <a:chExt cx="8202106" cy="84831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1520D6-5B58-604D-BD9A-58D6E1909266}"/>
                </a:ext>
              </a:extLst>
            </p:cNvPr>
            <p:cNvSpPr/>
            <p:nvPr/>
          </p:nvSpPr>
          <p:spPr>
            <a:xfrm>
              <a:off x="402342" y="62248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/>
                <a:t>release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CB7BF8D-D48C-8B4D-9D24-6D9F8320ADC4}"/>
                </a:ext>
              </a:extLst>
            </p:cNvPr>
            <p:cNvSpPr txBox="1"/>
            <p:nvPr/>
          </p:nvSpPr>
          <p:spPr>
            <a:xfrm>
              <a:off x="695479" y="947574"/>
              <a:ext cx="790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/>
                <a:t>release </a:t>
              </a:r>
              <a:r>
                <a:rPr lang="zh-CN" altLang="en-US" sz="1400" dirty="0"/>
                <a:t>为预上线分支，用于部署到预上线环境（</a:t>
              </a:r>
              <a:r>
                <a:rPr lang="en" altLang="zh-CN" sz="1400" dirty="0"/>
                <a:t>PRE</a:t>
              </a:r>
              <a:r>
                <a:rPr lang="zh-CN" altLang="en" sz="1400" dirty="0"/>
                <a:t>），</a:t>
              </a:r>
              <a:r>
                <a:rPr lang="zh-CN" altLang="en-US" sz="1400" dirty="0"/>
                <a:t>始终保持与 </a:t>
              </a:r>
              <a:r>
                <a:rPr lang="en" altLang="zh-CN" sz="1400" dirty="0"/>
                <a:t>master </a:t>
              </a:r>
              <a:r>
                <a:rPr lang="zh-CN" altLang="en-US" sz="1400" dirty="0"/>
                <a:t>分支一致，一般由 </a:t>
              </a:r>
              <a:r>
                <a:rPr lang="en" altLang="zh-CN" sz="1400" dirty="0"/>
                <a:t>develop </a:t>
              </a:r>
              <a:r>
                <a:rPr lang="zh-CN" altLang="en-US" sz="1400" dirty="0"/>
                <a:t>或 </a:t>
              </a:r>
              <a:r>
                <a:rPr lang="en" altLang="zh-CN" sz="1400" dirty="0"/>
                <a:t>hotfix </a:t>
              </a:r>
              <a:r>
                <a:rPr lang="zh-CN" altLang="en-US" sz="1400" dirty="0"/>
                <a:t>分支合并，不建议直接在 </a:t>
              </a:r>
              <a:r>
                <a:rPr lang="en" altLang="zh-CN" sz="1400" dirty="0"/>
                <a:t>release </a:t>
              </a:r>
              <a:r>
                <a:rPr lang="zh-CN" altLang="en-US" sz="1400" dirty="0"/>
                <a:t>分支上直接修改代码。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946FA4-D5C0-D545-A0BE-D8C98D0E719D}"/>
              </a:ext>
            </a:extLst>
          </p:cNvPr>
          <p:cNvGrpSpPr/>
          <p:nvPr/>
        </p:nvGrpSpPr>
        <p:grpSpPr>
          <a:xfrm>
            <a:off x="402342" y="2455773"/>
            <a:ext cx="8202106" cy="898459"/>
            <a:chOff x="402342" y="654347"/>
            <a:chExt cx="8202106" cy="8984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41EDD65-76E7-9A41-95E6-29005CECCFF0}"/>
                </a:ext>
              </a:extLst>
            </p:cNvPr>
            <p:cNvSpPr/>
            <p:nvPr/>
          </p:nvSpPr>
          <p:spPr>
            <a:xfrm>
              <a:off x="402342" y="654347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/>
                <a:t>develop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A995A9D-D020-B240-8B4A-E33A168197D3}"/>
                </a:ext>
              </a:extLst>
            </p:cNvPr>
            <p:cNvSpPr txBox="1"/>
            <p:nvPr/>
          </p:nvSpPr>
          <p:spPr>
            <a:xfrm>
              <a:off x="695479" y="1029586"/>
              <a:ext cx="790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/>
                <a:t>develop </a:t>
              </a:r>
              <a:r>
                <a:rPr lang="zh-CN" altLang="en-US" sz="1400" dirty="0"/>
                <a:t>为测试分支，用于部署到测试环境（</a:t>
              </a:r>
              <a:r>
                <a:rPr lang="en" altLang="zh-CN" sz="1400" dirty="0"/>
                <a:t>DEV</a:t>
              </a:r>
              <a:r>
                <a:rPr lang="zh-CN" altLang="en" sz="1400" dirty="0"/>
                <a:t>），</a:t>
              </a:r>
              <a:r>
                <a:rPr lang="zh-CN" altLang="en-US" sz="1400" dirty="0"/>
                <a:t>始终保持最新完成以及 </a:t>
              </a:r>
              <a:r>
                <a:rPr lang="en" altLang="zh-CN" sz="1400" dirty="0"/>
                <a:t>bug </a:t>
              </a:r>
              <a:r>
                <a:rPr lang="zh-CN" altLang="en-US" sz="1400" dirty="0"/>
                <a:t>修复后的代码，可根据需求大小程度确定是由 </a:t>
              </a:r>
              <a:r>
                <a:rPr lang="en" altLang="zh-CN" sz="1400" dirty="0"/>
                <a:t>feature</a:t>
              </a:r>
              <a:r>
                <a:rPr lang="zh-Hans" altLang="en-US" sz="1400" dirty="0"/>
                <a:t>，</a:t>
              </a:r>
              <a:r>
                <a:rPr lang="zh-CN" altLang="en-US" sz="1400" dirty="0"/>
                <a:t>一定是满足测试的代码才能往上面合并或提交。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44D292-29D5-4844-9262-7BC4A9A754F6}"/>
              </a:ext>
            </a:extLst>
          </p:cNvPr>
          <p:cNvGrpSpPr/>
          <p:nvPr/>
        </p:nvGrpSpPr>
        <p:grpSpPr>
          <a:xfrm>
            <a:off x="402342" y="3346621"/>
            <a:ext cx="8202106" cy="892552"/>
            <a:chOff x="402342" y="654347"/>
            <a:chExt cx="8202106" cy="89255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4DC019C-6243-C040-BB82-925047F1DAE7}"/>
                </a:ext>
              </a:extLst>
            </p:cNvPr>
            <p:cNvSpPr/>
            <p:nvPr/>
          </p:nvSpPr>
          <p:spPr>
            <a:xfrm>
              <a:off x="402342" y="654347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/>
                <a:t>hotfix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6B8DE37-BF06-8D45-ABB4-490021CF3D7C}"/>
                </a:ext>
              </a:extLst>
            </p:cNvPr>
            <p:cNvSpPr txBox="1"/>
            <p:nvPr/>
          </p:nvSpPr>
          <p:spPr>
            <a:xfrm>
              <a:off x="695479" y="1023679"/>
              <a:ext cx="790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/>
                <a:t>hotfix </a:t>
              </a:r>
              <a:r>
                <a:rPr lang="zh-CN" altLang="en-US" sz="1400" dirty="0"/>
                <a:t>为紧急修复分支，命名规则：</a:t>
              </a:r>
              <a:r>
                <a:rPr lang="en" altLang="zh-CN" sz="1400" dirty="0"/>
                <a:t>hotfix-</a:t>
              </a:r>
              <a:r>
                <a:rPr lang="zh-CN" altLang="en-US" sz="1400" dirty="0"/>
                <a:t>功能关键字如</a:t>
              </a:r>
              <a:r>
                <a:rPr lang="en" altLang="zh-CN" sz="1400" dirty="0"/>
                <a:t>hotfix-i18n</a:t>
              </a:r>
              <a:r>
                <a:rPr lang="zh-CN" altLang="en" sz="1400" dirty="0"/>
                <a:t>。</a:t>
              </a:r>
              <a:r>
                <a:rPr lang="zh-CN" altLang="en-US" sz="1400" dirty="0"/>
                <a:t>当出现生产问题需马上修复时，基于</a:t>
              </a:r>
              <a:r>
                <a:rPr lang="en" altLang="zh-CN" sz="1400" dirty="0"/>
                <a:t>master </a:t>
              </a:r>
              <a:r>
                <a:rPr lang="zh-CN" altLang="en-US" sz="1400" dirty="0"/>
                <a:t>分支创建 </a:t>
              </a:r>
              <a:r>
                <a:rPr lang="en" altLang="zh-CN" sz="1400" dirty="0"/>
                <a:t>hotfix </a:t>
              </a:r>
              <a:r>
                <a:rPr lang="zh-CN" altLang="en-US" sz="1400" dirty="0"/>
                <a:t>分支，修复后合并到 </a:t>
              </a:r>
              <a:r>
                <a:rPr lang="en" altLang="zh-CN" sz="1400" dirty="0"/>
                <a:t>release </a:t>
              </a:r>
              <a:r>
                <a:rPr lang="zh-CN" altLang="en-US" sz="1400" dirty="0"/>
                <a:t>或 </a:t>
              </a:r>
              <a:r>
                <a:rPr lang="en" altLang="zh-CN" sz="1400" dirty="0"/>
                <a:t>develop </a:t>
              </a:r>
              <a:r>
                <a:rPr lang="zh-CN" altLang="en-US" sz="1400" dirty="0"/>
                <a:t>分支，上线后删除。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BB9D3A-F3CD-344C-B8E7-181498F7323F}"/>
              </a:ext>
            </a:extLst>
          </p:cNvPr>
          <p:cNvGrpSpPr/>
          <p:nvPr/>
        </p:nvGrpSpPr>
        <p:grpSpPr>
          <a:xfrm>
            <a:off x="384542" y="4239173"/>
            <a:ext cx="8202106" cy="683016"/>
            <a:chOff x="402342" y="654347"/>
            <a:chExt cx="8202106" cy="68301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AC19524-6954-F844-9575-1B1FC7BC79A1}"/>
                </a:ext>
              </a:extLst>
            </p:cNvPr>
            <p:cNvSpPr/>
            <p:nvPr/>
          </p:nvSpPr>
          <p:spPr>
            <a:xfrm>
              <a:off x="402342" y="654347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b="1" dirty="0"/>
                <a:t>feature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171D7C-8CCC-5541-A066-77D25CA7CA29}"/>
                </a:ext>
              </a:extLst>
            </p:cNvPr>
            <p:cNvSpPr txBox="1"/>
            <p:nvPr/>
          </p:nvSpPr>
          <p:spPr>
            <a:xfrm>
              <a:off x="695479" y="1029586"/>
              <a:ext cx="7908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400" dirty="0"/>
                <a:t>feature </a:t>
              </a:r>
              <a:r>
                <a:rPr lang="zh-CN" altLang="en-US" sz="1400" dirty="0"/>
                <a:t>为需求开发分支，命名规则为 </a:t>
              </a:r>
              <a:r>
                <a:rPr lang="en" altLang="zh-CN" sz="1400" dirty="0"/>
                <a:t>feature-</a:t>
              </a:r>
              <a:r>
                <a:rPr lang="zh-CN" altLang="en-US" sz="1400" dirty="0"/>
                <a:t>功能关键字 ，例如</a:t>
              </a:r>
              <a:r>
                <a:rPr lang="en" altLang="zh-CN" sz="1400" dirty="0"/>
                <a:t>feature-i18n</a:t>
              </a:r>
              <a:r>
                <a:rPr lang="zh-CN" altLang="en" sz="1400" dirty="0"/>
                <a:t>，</a:t>
              </a:r>
              <a:r>
                <a:rPr lang="zh-CN" altLang="en-US" sz="1400" dirty="0"/>
                <a:t>上线后删除。</a:t>
              </a:r>
            </a:p>
          </p:txBody>
        </p: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B6FE8265-FBF8-1C4B-A972-2FD2764A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5696"/>
            <a:ext cx="3672408" cy="482587"/>
          </a:xfrm>
        </p:spPr>
        <p:txBody>
          <a:bodyPr/>
          <a:lstStyle/>
          <a:p>
            <a:r>
              <a:rPr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分支管理规范</a:t>
            </a:r>
            <a:endParaRPr kumimoji="1" lang="en-US" altLang="zh-CN" sz="2400" dirty="0">
              <a:solidFill>
                <a:srgbClr val="EC53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627399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7494"/>
            <a:ext cx="4320480" cy="487680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 </a:t>
            </a:r>
            <a:r>
              <a:rPr kumimoji="1"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多人协助流程图</a:t>
            </a:r>
            <a:r>
              <a:rPr kumimoji="1" lang="zh-Hans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kumimoji="1" lang="zh-CN" altLang="en-US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参考</a:t>
            </a:r>
            <a:r>
              <a:rPr kumimoji="1" lang="en-US" altLang="zh-CN" sz="2400" dirty="0">
                <a:solidFill>
                  <a:srgbClr val="EC53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2D4710-6F21-F445-9D7C-74156521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8388424" cy="40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5576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3EAFBA6-A28E-B34C-A99D-C7799A7874E6}"/>
              </a:ext>
            </a:extLst>
          </p:cNvPr>
          <p:cNvGrpSpPr/>
          <p:nvPr/>
        </p:nvGrpSpPr>
        <p:grpSpPr>
          <a:xfrm>
            <a:off x="611560" y="843558"/>
            <a:ext cx="7488832" cy="3098671"/>
            <a:chOff x="467322" y="258202"/>
            <a:chExt cx="7488832" cy="309867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F715D4A-1319-9945-AF21-C3E0997DF113}"/>
                </a:ext>
              </a:extLst>
            </p:cNvPr>
            <p:cNvSpPr txBox="1"/>
            <p:nvPr/>
          </p:nvSpPr>
          <p:spPr>
            <a:xfrm>
              <a:off x="467322" y="771550"/>
              <a:ext cx="748883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hlinkClick r:id="rId2"/>
                </a:rPr>
                <a:t>http://book.git-scm.com/book/zh/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endParaRPr>
            </a:p>
            <a:p>
              <a:r>
                <a:rPr lang="en" altLang="zh-CN" dirty="0">
                  <a:hlinkClick r:id="rId3"/>
                </a:rPr>
                <a:t>https://blog.csdn.net/qq_33369905/article/details/106647320</a:t>
              </a:r>
              <a:br>
                <a:rPr lang="en" altLang="zh-CN" dirty="0"/>
              </a:br>
              <a:r>
                <a:rPr lang="en" altLang="zh-CN" dirty="0">
                  <a:hlinkClick r:id="rId4"/>
                </a:rPr>
                <a:t>https://www.lzane.com/slide/git-under-the-hood/#/</a:t>
              </a:r>
              <a:endParaRPr lang="en" altLang="zh-CN" dirty="0"/>
            </a:p>
            <a:p>
              <a:r>
                <a:rPr lang="en" altLang="zh-CN" dirty="0">
                  <a:hlinkClick r:id="rId5"/>
                </a:rPr>
                <a:t>https://juejin.cn/post/6974184935804534815</a:t>
              </a:r>
              <a:endParaRPr lang="en" altLang="zh-CN" dirty="0"/>
            </a:p>
            <a:p>
              <a:r>
                <a:rPr lang="en" altLang="zh-CN" dirty="0">
                  <a:hlinkClick r:id="rId6"/>
                </a:rPr>
                <a:t>https://blog.csdn.net/hancoder/article/details/120748968</a:t>
              </a:r>
              <a:endParaRPr lang="en" altLang="zh-CN" dirty="0"/>
            </a:p>
            <a:p>
              <a:r>
                <a:rPr lang="en" altLang="zh-CN" dirty="0">
                  <a:hlinkClick r:id="rId7"/>
                </a:rPr>
                <a:t>https://www.cnblogs.com/geoffreyone/p/14603537.html</a:t>
              </a:r>
              <a:endParaRPr lang="en" altLang="zh-CN" dirty="0"/>
            </a:p>
            <a:p>
              <a:r>
                <a:rPr lang="en" altLang="zh-CN" dirty="0">
                  <a:hlinkClick r:id="rId8"/>
                </a:rPr>
                <a:t>https://blog.csdn.net/zhuqiuhui/article/details/105424776</a:t>
              </a:r>
              <a:br>
                <a:rPr lang="en" altLang="zh-CN" dirty="0"/>
              </a:br>
              <a:r>
                <a:rPr lang="en" altLang="zh-CN" dirty="0">
                  <a:hlinkClick r:id="rId9"/>
                </a:rPr>
                <a:t>https://www.conventionalcommits.org/zh-hans/v1.0.0/</a:t>
              </a:r>
              <a:endParaRPr lang="en" altLang="zh-CN" dirty="0"/>
            </a:p>
            <a:p>
              <a:r>
                <a:rPr lang="en" altLang="zh-CN" dirty="0">
                  <a:solidFill>
                    <a:srgbClr val="595959"/>
                  </a:solidFill>
                  <a:latin typeface="Helvetica Neue" panose="02000503000000020004" pitchFamily="2" charset="0"/>
                </a:rPr>
                <a:t>https://</a:t>
              </a:r>
              <a:r>
                <a:rPr lang="en" altLang="zh-CN" dirty="0" err="1">
                  <a:solidFill>
                    <a:srgbClr val="595959"/>
                  </a:solidFill>
                  <a:latin typeface="Helvetica Neue" panose="02000503000000020004" pitchFamily="2" charset="0"/>
                </a:rPr>
                <a:t>note.youdao.com</a:t>
              </a:r>
              <a:r>
                <a:rPr lang="en" altLang="zh-CN" dirty="0">
                  <a:solidFill>
                    <a:srgbClr val="595959"/>
                  </a:solidFill>
                  <a:latin typeface="Helvetica Neue" panose="02000503000000020004" pitchFamily="2" charset="0"/>
                </a:rPr>
                <a:t>/s/cuN1d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7B374C-55CF-EF4B-AA7B-6714A75339DB}"/>
                </a:ext>
              </a:extLst>
            </p:cNvPr>
            <p:cNvSpPr txBox="1"/>
            <p:nvPr/>
          </p:nvSpPr>
          <p:spPr>
            <a:xfrm>
              <a:off x="467322" y="2582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EC5300"/>
                  </a:solidFill>
                </a:rPr>
                <a:t>参考链接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9876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63855" y="267494"/>
            <a:ext cx="2335938" cy="617984"/>
          </a:xfrm>
          <a:prstGeom prst="rect">
            <a:avLst/>
          </a:prstGeom>
          <a:noFill/>
        </p:spPr>
        <p:txBody>
          <a:bodyPr wrap="square" lIns="67500" tIns="35100" rIns="67500" bIns="35100" rtlCol="0" anchor="b">
            <a:normAutofit fontScale="97500"/>
          </a:bodyPr>
          <a:lstStyle/>
          <a:p>
            <a:r>
              <a:rPr lang="zh-CN" altLang="en-US" sz="3600" noProof="1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rPr>
              <a:t>主要内容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9F41266-4234-7749-B9A8-92B433C9204D}"/>
              </a:ext>
            </a:extLst>
          </p:cNvPr>
          <p:cNvGrpSpPr/>
          <p:nvPr/>
        </p:nvGrpSpPr>
        <p:grpSpPr>
          <a:xfrm>
            <a:off x="767556" y="2100262"/>
            <a:ext cx="1563688" cy="1279525"/>
            <a:chOff x="884238" y="2571750"/>
            <a:chExt cx="1563688" cy="1279525"/>
          </a:xfrm>
        </p:grpSpPr>
        <p:sp>
          <p:nvSpPr>
            <p:cNvPr id="9" name="椭圆 8"/>
            <p:cNvSpPr/>
            <p:nvPr>
              <p:custDataLst>
                <p:tags r:id="rId12"/>
              </p:custDataLst>
            </p:nvPr>
          </p:nvSpPr>
          <p:spPr>
            <a:xfrm>
              <a:off x="1360488" y="2571750"/>
              <a:ext cx="611188" cy="611188"/>
            </a:xfrm>
            <a:prstGeom prst="ellipse">
              <a:avLst/>
            </a:prstGeom>
            <a:solidFill>
              <a:srgbClr val="E95404">
                <a:alpha val="8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884238" y="2870200"/>
              <a:ext cx="1563688" cy="98107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884238" y="3335338"/>
              <a:ext cx="1563688" cy="276225"/>
            </a:xfrm>
            <a:prstGeom prst="rect">
              <a:avLst/>
            </a:prstGeom>
            <a:noFill/>
          </p:spPr>
          <p:txBody>
            <a:bodyPr wrap="square" lIns="67500" tIns="35100" rIns="67500" bIns="35100" rtlCol="0" anchor="ctr">
              <a:normAutofit fontScale="97500"/>
            </a:bodyPr>
            <a:lstStyle/>
            <a:p>
              <a:pPr algn="ctr"/>
              <a:r>
                <a:rPr lang="en-US" altLang="zh-CN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git</a:t>
              </a:r>
              <a:r>
                <a:rPr lang="zh-CN" altLang="en-US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简述</a:t>
              </a:r>
            </a:p>
          </p:txBody>
        </p:sp>
        <p:pic>
          <p:nvPicPr>
            <p:cNvPr id="22" name="图片 21" descr="git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91615" y="2691130"/>
              <a:ext cx="350520" cy="35052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D14017-A31F-BF4F-B91E-8FB9348D3103}"/>
              </a:ext>
            </a:extLst>
          </p:cNvPr>
          <p:cNvGrpSpPr/>
          <p:nvPr/>
        </p:nvGrpSpPr>
        <p:grpSpPr>
          <a:xfrm>
            <a:off x="2811462" y="2100262"/>
            <a:ext cx="1563688" cy="1279525"/>
            <a:chOff x="2840038" y="2571750"/>
            <a:chExt cx="1563688" cy="1279525"/>
          </a:xfrm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>
              <a:off x="2840038" y="2870200"/>
              <a:ext cx="1563688" cy="98107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10" name="椭圆 9"/>
            <p:cNvSpPr/>
            <p:nvPr>
              <p:custDataLst>
                <p:tags r:id="rId10"/>
              </p:custDataLst>
            </p:nvPr>
          </p:nvSpPr>
          <p:spPr>
            <a:xfrm>
              <a:off x="3316288" y="2571750"/>
              <a:ext cx="611188" cy="611188"/>
            </a:xfrm>
            <a:prstGeom prst="ellipse">
              <a:avLst/>
            </a:prstGeom>
            <a:solidFill>
              <a:srgbClr val="E95404">
                <a:alpha val="8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2840038" y="3335338"/>
              <a:ext cx="1563688" cy="276225"/>
            </a:xfrm>
            <a:prstGeom prst="rect">
              <a:avLst/>
            </a:prstGeom>
            <a:noFill/>
          </p:spPr>
          <p:txBody>
            <a:bodyPr wrap="square" lIns="67500" tIns="35100" rIns="67500" bIns="35100" rtlCol="0" anchor="ctr">
              <a:normAutofit fontScale="97500"/>
            </a:bodyPr>
            <a:lstStyle/>
            <a:p>
              <a:pPr algn="ctr"/>
              <a:r>
                <a:rPr lang="en-US" altLang="zh-CN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git</a:t>
              </a:r>
              <a:r>
                <a:rPr lang="zh-CN" altLang="en-US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原理</a:t>
              </a:r>
            </a:p>
          </p:txBody>
        </p:sp>
        <p:pic>
          <p:nvPicPr>
            <p:cNvPr id="23" name="图片 22" descr="流程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80435" y="2740025"/>
              <a:ext cx="283845" cy="283845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0066FD-41F2-E947-83F0-A08AA21FD383}"/>
              </a:ext>
            </a:extLst>
          </p:cNvPr>
          <p:cNvGrpSpPr/>
          <p:nvPr/>
        </p:nvGrpSpPr>
        <p:grpSpPr>
          <a:xfrm>
            <a:off x="4788694" y="2100262"/>
            <a:ext cx="1563688" cy="1279525"/>
            <a:chOff x="4803775" y="2571750"/>
            <a:chExt cx="1563688" cy="1279525"/>
          </a:xfrm>
        </p:grpSpPr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4803775" y="2870200"/>
              <a:ext cx="1563688" cy="98107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8" name="椭圆 7"/>
            <p:cNvSpPr/>
            <p:nvPr>
              <p:custDataLst>
                <p:tags r:id="rId7"/>
              </p:custDataLst>
            </p:nvPr>
          </p:nvSpPr>
          <p:spPr>
            <a:xfrm>
              <a:off x="5280025" y="2571750"/>
              <a:ext cx="611188" cy="611188"/>
            </a:xfrm>
            <a:prstGeom prst="ellipse">
              <a:avLst/>
            </a:prstGeom>
            <a:solidFill>
              <a:srgbClr val="E95404">
                <a:alpha val="8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4803775" y="3335338"/>
              <a:ext cx="1563688" cy="276225"/>
            </a:xfrm>
            <a:prstGeom prst="rect">
              <a:avLst/>
            </a:prstGeom>
            <a:noFill/>
          </p:spPr>
          <p:txBody>
            <a:bodyPr wrap="square" lIns="67500" tIns="35100" rIns="67500" bIns="35100" rtlCol="0" anchor="ctr">
              <a:normAutofit fontScale="97500"/>
            </a:bodyPr>
            <a:lstStyle/>
            <a:p>
              <a:pPr algn="ctr"/>
              <a:r>
                <a:rPr lang="zh-CN" altLang="en-US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实用技巧</a:t>
              </a:r>
            </a:p>
          </p:txBody>
        </p:sp>
        <p:pic>
          <p:nvPicPr>
            <p:cNvPr id="25" name="图片 24" descr="维修情况 (1)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28615" y="2709545"/>
              <a:ext cx="314325" cy="31432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A3E5E9-D53A-064A-BBC9-45DF3223409C}"/>
              </a:ext>
            </a:extLst>
          </p:cNvPr>
          <p:cNvGrpSpPr/>
          <p:nvPr/>
        </p:nvGrpSpPr>
        <p:grpSpPr>
          <a:xfrm>
            <a:off x="6832600" y="2020392"/>
            <a:ext cx="1565275" cy="1279525"/>
            <a:chOff x="6773863" y="2571750"/>
            <a:chExt cx="1565275" cy="1279525"/>
          </a:xfrm>
        </p:grpSpPr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773863" y="2870200"/>
              <a:ext cx="1565275" cy="98107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3" name="椭圆 2"/>
            <p:cNvSpPr/>
            <p:nvPr>
              <p:custDataLst>
                <p:tags r:id="rId4"/>
              </p:custDataLst>
            </p:nvPr>
          </p:nvSpPr>
          <p:spPr>
            <a:xfrm>
              <a:off x="7250113" y="2571750"/>
              <a:ext cx="611188" cy="611188"/>
            </a:xfrm>
            <a:prstGeom prst="ellipse">
              <a:avLst/>
            </a:prstGeom>
            <a:solidFill>
              <a:srgbClr val="E95404">
                <a:alpha val="8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6773863" y="3335338"/>
              <a:ext cx="1565275" cy="276225"/>
            </a:xfrm>
            <a:prstGeom prst="rect">
              <a:avLst/>
            </a:prstGeom>
            <a:noFill/>
          </p:spPr>
          <p:txBody>
            <a:bodyPr wrap="square" lIns="67500" tIns="35100" rIns="67500" bIns="35100" rtlCol="0" anchor="ctr">
              <a:normAutofit fontScale="97500"/>
            </a:bodyPr>
            <a:lstStyle/>
            <a:p>
              <a:pPr algn="ctr"/>
              <a:r>
                <a:rPr lang="zh-CN" altLang="en-US" sz="1350" b="1" noProof="1">
                  <a:latin typeface="PingFang SC" panose="020B0400000000000000" pitchFamily="34" charset="-122"/>
                  <a:ea typeface="PingFang SC" panose="020B0400000000000000" pitchFamily="34" charset="-122"/>
                  <a:cs typeface="+mj-cs"/>
                </a:rPr>
                <a:t>如何规范</a:t>
              </a:r>
            </a:p>
          </p:txBody>
        </p:sp>
        <p:pic>
          <p:nvPicPr>
            <p:cNvPr id="26" name="图片 25" descr="设计规范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14895" y="2724785"/>
              <a:ext cx="284480" cy="28448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D296E2-7887-1341-97EF-FD2C4387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7" y="0"/>
            <a:ext cx="9188147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E5489C-2DE4-D143-84A7-53071DF33789}"/>
              </a:ext>
            </a:extLst>
          </p:cNvPr>
          <p:cNvSpPr/>
          <p:nvPr/>
        </p:nvSpPr>
        <p:spPr>
          <a:xfrm>
            <a:off x="2339752" y="1779662"/>
            <a:ext cx="4746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noProof="1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6310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B55D9-32CC-664E-AF6E-8B90A16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201BB-5AC1-634D-AF09-1A406222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37"/>
            <a:ext cx="7886700" cy="3070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一、</a:t>
            </a:r>
            <a:r>
              <a:rPr kumimoji="1" lang="en-US" altLang="zh-CN" sz="8000" dirty="0">
                <a:solidFill>
                  <a:srgbClr val="F06420"/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kumimoji="1" lang="zh-CN" altLang="en-US" sz="8000" dirty="0">
                <a:solidFill>
                  <a:srgbClr val="F0642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41882163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CA741A1-FC69-854C-8038-77B00E7F6BCF}"/>
              </a:ext>
            </a:extLst>
          </p:cNvPr>
          <p:cNvGrpSpPr/>
          <p:nvPr/>
        </p:nvGrpSpPr>
        <p:grpSpPr>
          <a:xfrm>
            <a:off x="290860" y="915566"/>
            <a:ext cx="8869510" cy="4071568"/>
            <a:chOff x="298630" y="915566"/>
            <a:chExt cx="8869510" cy="407156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6C2EB1D-FA8A-F549-9223-F57FA926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143" y="915566"/>
              <a:ext cx="3156739" cy="349444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24DA0F-F085-F94B-94FC-9765DDD63AE5}"/>
                </a:ext>
              </a:extLst>
            </p:cNvPr>
            <p:cNvSpPr txBox="1"/>
            <p:nvPr/>
          </p:nvSpPr>
          <p:spPr>
            <a:xfrm>
              <a:off x="298630" y="915566"/>
              <a:ext cx="5341773" cy="354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  <a:t>Git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最初是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  <a:t>Linus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为了管理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内核开发而开发的一个开源的版本控制软件。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>
                <a:lnSpc>
                  <a:spcPts val="1780"/>
                </a:lnSpc>
              </a:pPr>
              <a:b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</a:b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内核开源项目有着为数众多的参与者。 绝大多数的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内核维护工作都花在了提交补丁和保存归档的繁琐事务上（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1991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－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2002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年间）。 到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2002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年，整个项目组开始启用一个专有的分布式版本控制系统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BitKeeper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来管理和维护代码。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>
                <a:lnSpc>
                  <a:spcPts val="178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>
                <a:lnSpc>
                  <a:spcPts val="1780"/>
                </a:lnSpc>
              </a:pP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社区中存在很多的大佬！破解研究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BitKeeper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！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>
                <a:lnSpc>
                  <a:spcPts val="1780"/>
                </a:lnSpc>
              </a:pPr>
              <a:endParaRPr lang="zh-CN" altLang="e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  <a:p>
              <a:pPr>
                <a:lnSpc>
                  <a:spcPts val="178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到了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2005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年，开发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BitKeeper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的商业公司同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内核开源社区的合作关系结束，他们收回了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内核社区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免费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使用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BitKeeper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的权力。这就迫使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开源社区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特别是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的缔造者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Linus)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基于使用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BitKeeper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时的经验教训</a:t>
              </a:r>
              <a:r>
                <a:rPr lang="zh-Han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，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zh-CN" altLang="e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花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周用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C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写了一个分布式版本控制系统，这就是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Han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Helvetica Neue" panose="02000503000000020004" pitchFamily="2" charset="0"/>
                </a:rPr>
                <a:t>。</a:t>
              </a:r>
              <a:endPara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0342C1C-D756-2740-BAA7-1E7433802C7D}"/>
                </a:ext>
              </a:extLst>
            </p:cNvPr>
            <p:cNvSpPr txBox="1"/>
            <p:nvPr/>
          </p:nvSpPr>
          <p:spPr>
            <a:xfrm>
              <a:off x="5869879" y="4463914"/>
              <a:ext cx="3298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Linux</a:t>
              </a:r>
              <a:r>
                <a:rPr lang="zh-CN" altLang="en-US" sz="14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和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Git</a:t>
              </a:r>
              <a:r>
                <a:rPr lang="zh-CN" altLang="en-US" sz="14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之父李纳斯</a:t>
              </a:r>
              <a:r>
                <a:rPr lang="en-US" altLang="zh-CN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·</a:t>
              </a:r>
              <a:r>
                <a:rPr lang="zh-CN" altLang="en-US" sz="14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托沃兹</a:t>
              </a:r>
              <a:endPara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r>
                <a:rPr lang="zh-CN" altLang="en-US" sz="14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（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Linus</a:t>
              </a:r>
              <a:r>
                <a:rPr lang="en" altLang="zh-CN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Benedic</a:t>
              </a:r>
              <a:r>
                <a:rPr lang="en" altLang="zh-CN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PingFang SC" panose="020B0400000000000000" pitchFamily="34" charset="-122"/>
                  <a:cs typeface="Helvetica Neue" panose="02000503000000020004" pitchFamily="2" charset="0"/>
                </a:rPr>
                <a:t>Torvalds</a:t>
              </a:r>
              <a:r>
                <a:rPr lang="zh-CN" altLang="en" sz="12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）</a:t>
              </a:r>
              <a:endParaRPr kumimoji="1"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0F63672-D372-2F43-B925-991A479BF47B}"/>
              </a:ext>
            </a:extLst>
          </p:cNvPr>
          <p:cNvSpPr/>
          <p:nvPr/>
        </p:nvSpPr>
        <p:spPr>
          <a:xfrm>
            <a:off x="290860" y="267494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400" dirty="0">
                <a:solidFill>
                  <a:srgbClr val="E95404"/>
                </a:solidFill>
                <a:latin typeface="Helvetica" pitchFamily="2" charset="0"/>
                <a:ea typeface="PingFang SC" panose="020B0400000000000000" pitchFamily="34" charset="-122"/>
              </a:rPr>
              <a:t>GIT</a:t>
            </a:r>
            <a:r>
              <a:rPr kumimoji="1" lang="zh-CN" altLang="en-US" sz="2400" dirty="0">
                <a:solidFill>
                  <a:srgbClr val="E95404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由来</a:t>
            </a:r>
            <a:endParaRPr lang="zh-CN" altLang="en-US" sz="2400" dirty="0">
              <a:solidFill>
                <a:srgbClr val="E9540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04352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TAG_VERSION" val="1.0"/>
  <p:tag name="KSO_WM_BEAUTIFY_FLAG" val="#wm#"/>
  <p:tag name="KSO_WM_TEMPLATE_THUMBS_INDEX" val="1、4、5、8、10、12、16、19、26、28、29"/>
  <p:tag name="KSO_WM_TEMPLATE_SUBCATEGOR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4"/>
  <p:tag name="KSO_WM_SLIDE_INDEX" val="4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92.8124*269.979"/>
  <p:tag name="KSO_WM_SLIDE_SIZE" val="782.609*134.271"/>
  <p:tag name="KSO_WM_DIAGRAM_GROUP_CODE" val="l1-1"/>
  <p:tag name="KSO_WM_SLIDE_SUBTYPE" val="diag"/>
  <p:tag name="KSO_WM_TEMPLATE_SUBCATEGORY" val="0"/>
  <p:tag name="KSO_WM_SLIDE_DIAGTYPE" val="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4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CONTENT"/>
  <p:tag name="KSO_WM_UNIT_NOCLEAR" val="0"/>
  <p:tag name="KSO_WM_UNIT_DIAGRAM_ISNUMVISUAL" val="0"/>
  <p:tag name="KSO_WM_UNIT_DIAGRAM_ISREFERUNIT" val="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4*l_h_i*1_4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4_2"/>
  <p:tag name="KSO_WM_UNIT_ID" val="custom20184655_4*l_h_i*1_4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4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3_1"/>
  <p:tag name="KSO_WM_UNIT_ID" val="custom20184655_4*l_h_i*1_3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3_2"/>
  <p:tag name="KSO_WM_UNIT_ID" val="custom20184655_4*l_h_i*1_3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a"/>
  <p:tag name="KSO_WM_UNIT_INDEX" val="1_3_1"/>
  <p:tag name="KSO_WM_UNIT_ID" val="custom20184655_4*l_h_a*1_3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4*l_h_i*1_2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2_2"/>
  <p:tag name="KSO_WM_UNIT_ID" val="custom20184655_4*l_h_i*1_2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4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TAG_VERSION" val="1.0"/>
  <p:tag name="KSO_WM_BEAUTIFY_FLAG" val="#wm#"/>
  <p:tag name="KSO_WM_TEMPLATE_THUMBS_INDEX" val="1、4、5、8、10、12、16、19、26、28、29"/>
  <p:tag name="KSO_WM_TEMPLATE_SUBCATEGORY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1_2"/>
  <p:tag name="KSO_WM_UNIT_ID" val="custom20184655_4*l_h_i*1_1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4*l_h_i*1_1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4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62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62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11152</TotalTime>
  <Words>2930</Words>
  <Application>Microsoft Macintosh PowerPoint</Application>
  <PresentationFormat>全屏显示(16:9)</PresentationFormat>
  <Paragraphs>595</Paragraphs>
  <Slides>70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宋体</vt:lpstr>
      <vt:lpstr>微软雅黑</vt:lpstr>
      <vt:lpstr>PingFang SC</vt:lpstr>
      <vt:lpstr>PingFang SC Light</vt:lpstr>
      <vt:lpstr>Songti SC</vt:lpstr>
      <vt:lpstr>Arial</vt:lpstr>
      <vt:lpstr>Calibri</vt:lpstr>
      <vt:lpstr>Helvetica</vt:lpstr>
      <vt:lpstr>Helvetica Neue</vt:lpstr>
      <vt:lpstr>Office 主题​​</vt:lpstr>
      <vt:lpstr>1_Office 主题​​</vt:lpstr>
      <vt:lpstr>揭开GIT的面纱 GIT原理及实用技巧</vt:lpstr>
      <vt:lpstr>PowerPoint 演示文稿</vt:lpstr>
      <vt:lpstr>GIT 三部曲</vt:lpstr>
      <vt:lpstr>PowerPoint 演示文稿</vt:lpstr>
      <vt:lpstr>相同命令不同参数，功能多样，如： checkout</vt:lpstr>
      <vt:lpstr>小调查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git仓库的清理</vt:lpstr>
      <vt:lpstr>PowerPoint 演示文稿</vt:lpstr>
      <vt:lpstr>PowerPoint 演示文稿</vt:lpstr>
      <vt:lpstr>git仓库的清理</vt:lpstr>
      <vt:lpstr>PowerPoint 演示文稿</vt:lpstr>
      <vt:lpstr>commit 格式规范</vt:lpstr>
      <vt:lpstr>commit 格式规范</vt:lpstr>
      <vt:lpstr>body</vt:lpstr>
      <vt:lpstr>在git/hooks/commit-msg，自定义msg提交规范，如下面代码段：</vt:lpstr>
      <vt:lpstr>分支管理规范</vt:lpstr>
      <vt:lpstr>分支管理规范</vt:lpstr>
      <vt:lpstr>Git 多人协助流程图（参考)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《Git版本控制》</dc:title>
  <dc:creator>shahao</dc:creator>
  <cp:lastModifiedBy>Microsoft Office 用户</cp:lastModifiedBy>
  <cp:revision>321</cp:revision>
  <cp:lastPrinted>2022-04-17T13:10:06Z</cp:lastPrinted>
  <dcterms:created xsi:type="dcterms:W3CDTF">2021-10-18T02:44:33Z</dcterms:created>
  <dcterms:modified xsi:type="dcterms:W3CDTF">2022-04-17T13:11:24Z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